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9144000" cy="6858000"/>
  <p:embeddedFontLst>
    <p:embeddedFont>
      <p:font typeface="Montserrat" pitchFamily="2" charset="77"/>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nstagram.com/brittneyfornh/"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ewresearch.org/fact-tank/2019/08/02/10-facts-about-americans-and-twitter/"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pewresearch.org/fact-tank/2019/05/16/facts-about-americans-and-facebook/"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witter.com/pwcdanica/status/100198221299525632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d1db6fab5_0_39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d1db6fab5_0_39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your own Insta. Websites needed if you aren’t doing your own Facebook ads. If you make a website, and are running for state rep, make an inexpensive one and don’t put too much time into it.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https://www.instagram.com/brittneyfornh/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d1db6fab5_0_36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d1db6fab5_0_36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914400" lvl="0" indent="-298450" algn="l" rtl="0">
              <a:spcBef>
                <a:spcPts val="0"/>
              </a:spcBef>
              <a:spcAft>
                <a:spcPts val="0"/>
              </a:spcAft>
              <a:buSzPts val="1100"/>
              <a:buChar char="●"/>
            </a:pPr>
            <a:r>
              <a:rPr lang="en" b="1"/>
              <a:t>Why it's important- </a:t>
            </a:r>
            <a:r>
              <a:rPr lang="en"/>
              <a:t>70% of population is on there. It has really great targeting capabilities. Inexpensive, and quick and cheap to produce. You can reach people for 1/10th of the cost of mail. You can reach audiences with multiple messages in a condensed amount of time.</a:t>
            </a:r>
            <a:endParaRPr/>
          </a:p>
          <a:p>
            <a:pPr marL="914400" lvl="0" indent="-298450" algn="l" rtl="0">
              <a:spcBef>
                <a:spcPts val="0"/>
              </a:spcBef>
              <a:spcAft>
                <a:spcPts val="0"/>
              </a:spcAft>
              <a:buSzPts val="1100"/>
              <a:buChar char="●"/>
            </a:pPr>
            <a:r>
              <a:rPr lang="en" b="1"/>
              <a:t>What are the challenges</a:t>
            </a:r>
            <a:r>
              <a:rPr lang="en"/>
              <a:t>- Facebook makes you jump through a lot of hoops to run political ads. Targeting for city ward based-districts is a challenge (but not impossible). </a:t>
            </a:r>
            <a:endParaRPr/>
          </a:p>
          <a:p>
            <a:pPr marL="914400" lvl="0" indent="-298450" algn="l" rtl="0">
              <a:spcBef>
                <a:spcPts val="0"/>
              </a:spcBef>
              <a:spcAft>
                <a:spcPts val="0"/>
              </a:spcAft>
              <a:buSzPts val="1100"/>
              <a:buChar char="●"/>
            </a:pPr>
            <a:r>
              <a:rPr lang="en" b="1"/>
              <a:t>Next Steps-&gt; </a:t>
            </a:r>
            <a:r>
              <a:rPr lang="en"/>
              <a:t>Start the verification process. I will mentor YD candidates on Facebook ads if asked.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d1db6fab5_0_4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d1db6fab5_0_4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d1db6fab5_0_40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d1db6fab5_0_40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d1db6fab5_0_49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d1db6fab5_0_49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Main thread of your story of self</a:t>
            </a:r>
            <a:endParaRPr/>
          </a:p>
          <a:p>
            <a:pPr marL="914400" lvl="1" indent="-298450" algn="l" rtl="0">
              <a:spcBef>
                <a:spcPts val="0"/>
              </a:spcBef>
              <a:spcAft>
                <a:spcPts val="0"/>
              </a:spcAft>
              <a:buSzPts val="1100"/>
              <a:buAutoNum type="alphaLcPeriod"/>
            </a:pPr>
            <a:r>
              <a:rPr lang="en"/>
              <a:t>Why are you called to serve/what motivates you to serve?</a:t>
            </a:r>
            <a:endParaRPr/>
          </a:p>
          <a:p>
            <a:pPr marL="914400" lvl="1" indent="-298450" algn="l" rtl="0">
              <a:spcBef>
                <a:spcPts val="0"/>
              </a:spcBef>
              <a:spcAft>
                <a:spcPts val="0"/>
              </a:spcAft>
              <a:buSzPts val="1100"/>
              <a:buAutoNum type="alphaLcPeriod"/>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ec8d1b40f_1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8ec8d1b40f_1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ec8d1b40f_1_1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ec8d1b40f_1_1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e8af181b97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e8af181b97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ec8d1b40f_1_5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8ec8d1b40f_1_5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d1db6fab5_0_32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d1db6fab5_0_32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d1db6fab5_0_34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d1db6fab5_0_34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d1db6fab5_0_35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d1db6fab5_0_35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Table setting slide:</a:t>
            </a:r>
            <a:endParaRPr/>
          </a:p>
          <a:p>
            <a:pPr marL="914400" lvl="1" indent="-298450" algn="l" rtl="0">
              <a:spcBef>
                <a:spcPts val="0"/>
              </a:spcBef>
              <a:spcAft>
                <a:spcPts val="0"/>
              </a:spcAft>
              <a:buSzPts val="1100"/>
              <a:buChar char="○"/>
            </a:pPr>
            <a:r>
              <a:rPr lang="en"/>
              <a:t>Digital enhances VC, not a replacement</a:t>
            </a:r>
            <a:endParaRPr/>
          </a:p>
          <a:p>
            <a:pPr marL="914400" lvl="1" indent="-298450" algn="l" rtl="0">
              <a:spcBef>
                <a:spcPts val="0"/>
              </a:spcBef>
              <a:spcAft>
                <a:spcPts val="0"/>
              </a:spcAft>
              <a:buSzPts val="1100"/>
              <a:buChar char="○"/>
            </a:pPr>
            <a:r>
              <a:rPr lang="en"/>
              <a:t>Communicate w/ current supporters to drive fundraising and show other orgs you are working</a:t>
            </a:r>
            <a:endParaRPr/>
          </a:p>
          <a:p>
            <a:pPr marL="914400" lvl="1" indent="-298450" algn="l" rtl="0">
              <a:spcBef>
                <a:spcPts val="0"/>
              </a:spcBef>
              <a:spcAft>
                <a:spcPts val="0"/>
              </a:spcAft>
              <a:buSzPts val="1100"/>
              <a:buChar char="○"/>
            </a:pPr>
            <a:r>
              <a:rPr lang="en"/>
              <a:t>Place where voters can find you-- </a:t>
            </a:r>
            <a:endParaRPr/>
          </a:p>
          <a:p>
            <a:pPr marL="914400" lvl="1" indent="-298450" algn="l" rtl="0">
              <a:spcBef>
                <a:spcPts val="0"/>
              </a:spcBef>
              <a:spcAft>
                <a:spcPts val="0"/>
              </a:spcAft>
              <a:buSzPts val="1100"/>
              <a:buChar char="○"/>
            </a:pPr>
            <a:r>
              <a:rPr lang="en"/>
              <a:t>Doesn’t mean that all the voters that you want to find you, will find you. Social media isn’t targeted</a:t>
            </a:r>
            <a:endParaRPr/>
          </a:p>
          <a:p>
            <a:pPr marL="914400" lvl="1" indent="-298450" algn="l" rtl="0">
              <a:spcBef>
                <a:spcPts val="0"/>
              </a:spcBef>
              <a:spcAft>
                <a:spcPts val="0"/>
              </a:spcAft>
              <a:buSzPts val="1100"/>
              <a:buChar char="○"/>
            </a:pPr>
            <a:r>
              <a:rPr lang="en"/>
              <a:t>Difference between “organic” social media vs. paid social media</a:t>
            </a:r>
            <a:endParaRPr/>
          </a:p>
          <a:p>
            <a:pPr marL="0" lvl="0" indent="0" algn="l" rtl="0">
              <a:spcBef>
                <a:spcPts val="0"/>
              </a:spcBef>
              <a:spcAft>
                <a:spcPts val="0"/>
              </a:spcAft>
              <a:buNone/>
            </a:pPr>
            <a:r>
              <a:rPr lang="en" u="sng">
                <a:solidFill>
                  <a:schemeClr val="hlink"/>
                </a:solidFill>
                <a:hlinkClick r:id="rId3"/>
              </a:rPr>
              <a:t>https://www.pewresearch.org/fact-tank/2019/08/02/10-facts-about-americans-and-twitter/</a:t>
            </a:r>
            <a:endParaRPr/>
          </a:p>
          <a:p>
            <a:pPr marL="0" lvl="0" indent="0" algn="l" rtl="0">
              <a:spcBef>
                <a:spcPts val="0"/>
              </a:spcBef>
              <a:spcAft>
                <a:spcPts val="0"/>
              </a:spcAft>
              <a:buNone/>
            </a:pPr>
            <a:r>
              <a:rPr lang="en" u="sng">
                <a:solidFill>
                  <a:schemeClr val="hlink"/>
                </a:solidFill>
                <a:hlinkClick r:id="rId4"/>
              </a:rPr>
              <a:t>https://www.pewresearch.org/fact-tank/2019/05/16/facts-about-americans-and-facebook/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d1db6fab5_0_35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d1db6fab5_0_35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1db6fab5_0_36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d1db6fab5_0_36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d1db6fab5_0_43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d1db6fab5_0_43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you’re spending your time on social media, make sure your social media is helping you win!</a:t>
            </a:r>
            <a:endParaRPr/>
          </a:p>
          <a:p>
            <a:pPr marL="0" lvl="0" indent="0" algn="l" rtl="0">
              <a:spcBef>
                <a:spcPts val="0"/>
              </a:spcBef>
              <a:spcAft>
                <a:spcPts val="0"/>
              </a:spcAft>
              <a:buNone/>
            </a:pPr>
            <a:r>
              <a:rPr lang="en"/>
              <a:t>Social media as a tool to get your message to your voters (+ others who can help you contact the voters you need to win)</a:t>
            </a:r>
            <a:endParaRPr/>
          </a:p>
          <a:p>
            <a:pPr marL="0" lvl="0" indent="0" algn="l" rtl="0">
              <a:spcBef>
                <a:spcPts val="0"/>
              </a:spcBef>
              <a:spcAft>
                <a:spcPts val="0"/>
              </a:spcAft>
              <a:buNone/>
            </a:pPr>
            <a:endParaRPr/>
          </a:p>
          <a:p>
            <a:pPr marL="0" lvl="0" indent="0" algn="l" rtl="0">
              <a:spcBef>
                <a:spcPts val="0"/>
              </a:spcBef>
              <a:spcAft>
                <a:spcPts val="0"/>
              </a:spcAft>
              <a:buNone/>
            </a:pPr>
            <a:r>
              <a:rPr lang="en"/>
              <a:t>Link platforms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d1db6fab5_0_47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d1db6fab5_0_47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d1db6fab5_0_3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d1db6fab5_0_3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https://twitter.com/pwcdanica/status/1001982212995256324</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 name="Google Shape;12;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Font typeface="Montserrat"/>
              <a:buNone/>
              <a:defRPr sz="12000">
                <a:solidFill>
                  <a:schemeClr val="dk2"/>
                </a:solidFill>
                <a:latin typeface="Montserrat"/>
                <a:ea typeface="Montserrat"/>
                <a:cs typeface="Montserrat"/>
                <a:sym typeface="Montserrat"/>
              </a:defRPr>
            </a:lvl1pPr>
            <a:lvl2pPr lvl="1" algn="ctr">
              <a:spcBef>
                <a:spcPts val="0"/>
              </a:spcBef>
              <a:spcAft>
                <a:spcPts val="0"/>
              </a:spcAft>
              <a:buClr>
                <a:schemeClr val="dk2"/>
              </a:buClr>
              <a:buSzPts val="12000"/>
              <a:buFont typeface="Montserrat"/>
              <a:buNone/>
              <a:defRPr sz="12000">
                <a:solidFill>
                  <a:schemeClr val="dk2"/>
                </a:solidFill>
                <a:latin typeface="Montserrat"/>
                <a:ea typeface="Montserrat"/>
                <a:cs typeface="Montserrat"/>
                <a:sym typeface="Montserrat"/>
              </a:defRPr>
            </a:lvl2pPr>
            <a:lvl3pPr lvl="2" algn="ctr">
              <a:spcBef>
                <a:spcPts val="0"/>
              </a:spcBef>
              <a:spcAft>
                <a:spcPts val="0"/>
              </a:spcAft>
              <a:buClr>
                <a:schemeClr val="dk2"/>
              </a:buClr>
              <a:buSzPts val="12000"/>
              <a:buFont typeface="Montserrat"/>
              <a:buNone/>
              <a:defRPr sz="12000">
                <a:solidFill>
                  <a:schemeClr val="dk2"/>
                </a:solidFill>
                <a:latin typeface="Montserrat"/>
                <a:ea typeface="Montserrat"/>
                <a:cs typeface="Montserrat"/>
                <a:sym typeface="Montserrat"/>
              </a:defRPr>
            </a:lvl3pPr>
            <a:lvl4pPr lvl="3" algn="ctr">
              <a:spcBef>
                <a:spcPts val="0"/>
              </a:spcBef>
              <a:spcAft>
                <a:spcPts val="0"/>
              </a:spcAft>
              <a:buClr>
                <a:schemeClr val="dk2"/>
              </a:buClr>
              <a:buSzPts val="12000"/>
              <a:buFont typeface="Montserrat"/>
              <a:buNone/>
              <a:defRPr sz="12000">
                <a:solidFill>
                  <a:schemeClr val="dk2"/>
                </a:solidFill>
                <a:latin typeface="Montserrat"/>
                <a:ea typeface="Montserrat"/>
                <a:cs typeface="Montserrat"/>
                <a:sym typeface="Montserrat"/>
              </a:defRPr>
            </a:lvl4pPr>
            <a:lvl5pPr lvl="4" algn="ctr">
              <a:spcBef>
                <a:spcPts val="0"/>
              </a:spcBef>
              <a:spcAft>
                <a:spcPts val="0"/>
              </a:spcAft>
              <a:buClr>
                <a:schemeClr val="dk2"/>
              </a:buClr>
              <a:buSzPts val="12000"/>
              <a:buFont typeface="Montserrat"/>
              <a:buNone/>
              <a:defRPr sz="12000">
                <a:solidFill>
                  <a:schemeClr val="dk2"/>
                </a:solidFill>
                <a:latin typeface="Montserrat"/>
                <a:ea typeface="Montserrat"/>
                <a:cs typeface="Montserrat"/>
                <a:sym typeface="Montserrat"/>
              </a:defRPr>
            </a:lvl5pPr>
            <a:lvl6pPr lvl="5" algn="ctr">
              <a:spcBef>
                <a:spcPts val="0"/>
              </a:spcBef>
              <a:spcAft>
                <a:spcPts val="0"/>
              </a:spcAft>
              <a:buClr>
                <a:schemeClr val="dk2"/>
              </a:buClr>
              <a:buSzPts val="12000"/>
              <a:buFont typeface="Montserrat"/>
              <a:buNone/>
              <a:defRPr sz="12000">
                <a:solidFill>
                  <a:schemeClr val="dk2"/>
                </a:solidFill>
                <a:latin typeface="Montserrat"/>
                <a:ea typeface="Montserrat"/>
                <a:cs typeface="Montserrat"/>
                <a:sym typeface="Montserrat"/>
              </a:defRPr>
            </a:lvl6pPr>
            <a:lvl7pPr lvl="6" algn="ctr">
              <a:spcBef>
                <a:spcPts val="0"/>
              </a:spcBef>
              <a:spcAft>
                <a:spcPts val="0"/>
              </a:spcAft>
              <a:buClr>
                <a:schemeClr val="dk2"/>
              </a:buClr>
              <a:buSzPts val="12000"/>
              <a:buFont typeface="Montserrat"/>
              <a:buNone/>
              <a:defRPr sz="12000">
                <a:solidFill>
                  <a:schemeClr val="dk2"/>
                </a:solidFill>
                <a:latin typeface="Montserrat"/>
                <a:ea typeface="Montserrat"/>
                <a:cs typeface="Montserrat"/>
                <a:sym typeface="Montserrat"/>
              </a:defRPr>
            </a:lvl7pPr>
            <a:lvl8pPr lvl="7" algn="ctr">
              <a:spcBef>
                <a:spcPts val="0"/>
              </a:spcBef>
              <a:spcAft>
                <a:spcPts val="0"/>
              </a:spcAft>
              <a:buClr>
                <a:schemeClr val="dk2"/>
              </a:buClr>
              <a:buSzPts val="12000"/>
              <a:buFont typeface="Montserrat"/>
              <a:buNone/>
              <a:defRPr sz="12000">
                <a:solidFill>
                  <a:schemeClr val="dk2"/>
                </a:solidFill>
                <a:latin typeface="Montserrat"/>
                <a:ea typeface="Montserrat"/>
                <a:cs typeface="Montserrat"/>
                <a:sym typeface="Montserrat"/>
              </a:defRPr>
            </a:lvl8pPr>
            <a:lvl9pPr lvl="8" algn="ctr">
              <a:spcBef>
                <a:spcPts val="0"/>
              </a:spcBef>
              <a:spcAft>
                <a:spcPts val="0"/>
              </a:spcAft>
              <a:buClr>
                <a:schemeClr val="dk2"/>
              </a:buClr>
              <a:buSzPts val="12000"/>
              <a:buFont typeface="Montserrat"/>
              <a:buNone/>
              <a:defRPr sz="12000">
                <a:solidFill>
                  <a:schemeClr val="dk2"/>
                </a:solidFill>
                <a:latin typeface="Montserrat"/>
                <a:ea typeface="Montserrat"/>
                <a:cs typeface="Montserrat"/>
                <a:sym typeface="Montserrat"/>
              </a:defRPr>
            </a:lvl9pPr>
          </a:lstStyle>
          <a:p>
            <a:r>
              <a:t>xx%</a:t>
            </a:r>
          </a:p>
        </p:txBody>
      </p:sp>
      <p:sp>
        <p:nvSpPr>
          <p:cNvPr id="61" name="Google Shape;61;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Font typeface="Montserrat"/>
              <a:buChar char="●"/>
              <a:defRPr>
                <a:solidFill>
                  <a:schemeClr val="dk2"/>
                </a:solidFill>
                <a:latin typeface="Montserrat"/>
                <a:ea typeface="Montserrat"/>
                <a:cs typeface="Montserrat"/>
                <a:sym typeface="Montserrat"/>
              </a:defRPr>
            </a:lvl1pPr>
            <a:lvl2pPr marL="914400" lvl="1" indent="-317500" algn="ctr">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gn="ctr">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gn="ctr">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gn="ctr">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gn="ctr">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gn="ctr">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gn="ctr">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gn="ctr">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
        <p:nvSpPr>
          <p:cNvPr id="62" name="Google Shape;62;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3" name="Google Shape;63;p11"/>
          <p:cNvPicPr preferRelativeResize="0"/>
          <p:nvPr/>
        </p:nvPicPr>
        <p:blipFill>
          <a:blip r:embed="rId2">
            <a:alphaModFix amt="50000"/>
          </a:blip>
          <a:stretch>
            <a:fillRect/>
          </a:stretch>
        </p:blipFill>
        <p:spPr>
          <a:xfrm>
            <a:off x="8595299" y="-375"/>
            <a:ext cx="548701" cy="63615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4"/>
        <p:cNvGrpSpPr/>
        <p:nvPr/>
      </p:nvGrpSpPr>
      <p:grpSpPr>
        <a:xfrm>
          <a:off x="0" y="0"/>
          <a:ext cx="0" cy="0"/>
          <a:chOff x="0" y="0"/>
          <a:chExt cx="0" cy="0"/>
        </a:xfrm>
      </p:grpSpPr>
      <p:sp>
        <p:nvSpPr>
          <p:cNvPr id="65" name="Google Shape;65;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6" name="Google Shape;66;p12"/>
          <p:cNvPicPr preferRelativeResize="0"/>
          <p:nvPr/>
        </p:nvPicPr>
        <p:blipFill>
          <a:blip r:embed="rId2">
            <a:alphaModFix amt="50000"/>
          </a:blip>
          <a:stretch>
            <a:fillRect/>
          </a:stretch>
        </p:blipFill>
        <p:spPr>
          <a:xfrm>
            <a:off x="0" y="4695625"/>
            <a:ext cx="7111777" cy="4478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3800"/>
              <a:buFont typeface="Montserrat"/>
              <a:buNone/>
              <a:defRPr sz="3800" b="1">
                <a:latin typeface="Montserrat"/>
                <a:ea typeface="Montserrat"/>
                <a:cs typeface="Montserrat"/>
                <a:sym typeface="Montserra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16;p3"/>
          <p:cNvPicPr preferRelativeResize="0"/>
          <p:nvPr/>
        </p:nvPicPr>
        <p:blipFill>
          <a:blip r:embed="rId2">
            <a:alphaModFix amt="50000"/>
          </a:blip>
          <a:stretch>
            <a:fillRect/>
          </a:stretch>
        </p:blipFill>
        <p:spPr>
          <a:xfrm>
            <a:off x="0" y="4695625"/>
            <a:ext cx="7111777" cy="4478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Font typeface="Montserrat"/>
              <a:buNone/>
              <a:defRPr b="1">
                <a:latin typeface="Montserrat"/>
                <a:ea typeface="Montserrat"/>
                <a:cs typeface="Montserrat"/>
                <a:sym typeface="Montserrat"/>
              </a:defRPr>
            </a:lvl1pPr>
            <a:lvl2pPr lvl="1">
              <a:spcBef>
                <a:spcPts val="0"/>
              </a:spcBef>
              <a:spcAft>
                <a:spcPts val="0"/>
              </a:spcAft>
              <a:buSzPts val="3200"/>
              <a:buFont typeface="Montserrat"/>
              <a:buNone/>
              <a:defRPr>
                <a:latin typeface="Montserrat"/>
                <a:ea typeface="Montserrat"/>
                <a:cs typeface="Montserrat"/>
                <a:sym typeface="Montserrat"/>
              </a:defRPr>
            </a:lvl2pPr>
            <a:lvl3pPr lvl="2">
              <a:spcBef>
                <a:spcPts val="0"/>
              </a:spcBef>
              <a:spcAft>
                <a:spcPts val="0"/>
              </a:spcAft>
              <a:buSzPts val="3200"/>
              <a:buFont typeface="Montserrat"/>
              <a:buNone/>
              <a:defRPr>
                <a:latin typeface="Montserrat"/>
                <a:ea typeface="Montserrat"/>
                <a:cs typeface="Montserrat"/>
                <a:sym typeface="Montserrat"/>
              </a:defRPr>
            </a:lvl3pPr>
            <a:lvl4pPr lvl="3">
              <a:spcBef>
                <a:spcPts val="0"/>
              </a:spcBef>
              <a:spcAft>
                <a:spcPts val="0"/>
              </a:spcAft>
              <a:buSzPts val="3200"/>
              <a:buFont typeface="Montserrat"/>
              <a:buNone/>
              <a:defRPr>
                <a:latin typeface="Montserrat"/>
                <a:ea typeface="Montserrat"/>
                <a:cs typeface="Montserrat"/>
                <a:sym typeface="Montserrat"/>
              </a:defRPr>
            </a:lvl4pPr>
            <a:lvl5pPr lvl="4">
              <a:spcBef>
                <a:spcPts val="0"/>
              </a:spcBef>
              <a:spcAft>
                <a:spcPts val="0"/>
              </a:spcAft>
              <a:buSzPts val="3200"/>
              <a:buFont typeface="Montserrat"/>
              <a:buNone/>
              <a:defRPr>
                <a:latin typeface="Montserrat"/>
                <a:ea typeface="Montserrat"/>
                <a:cs typeface="Montserrat"/>
                <a:sym typeface="Montserrat"/>
              </a:defRPr>
            </a:lvl5pPr>
            <a:lvl6pPr lvl="5">
              <a:spcBef>
                <a:spcPts val="0"/>
              </a:spcBef>
              <a:spcAft>
                <a:spcPts val="0"/>
              </a:spcAft>
              <a:buSzPts val="3200"/>
              <a:buFont typeface="Montserrat"/>
              <a:buNone/>
              <a:defRPr>
                <a:latin typeface="Montserrat"/>
                <a:ea typeface="Montserrat"/>
                <a:cs typeface="Montserrat"/>
                <a:sym typeface="Montserrat"/>
              </a:defRPr>
            </a:lvl6pPr>
            <a:lvl7pPr lvl="6">
              <a:spcBef>
                <a:spcPts val="0"/>
              </a:spcBef>
              <a:spcAft>
                <a:spcPts val="0"/>
              </a:spcAft>
              <a:buSzPts val="3200"/>
              <a:buFont typeface="Montserrat"/>
              <a:buNone/>
              <a:defRPr>
                <a:latin typeface="Montserrat"/>
                <a:ea typeface="Montserrat"/>
                <a:cs typeface="Montserrat"/>
                <a:sym typeface="Montserrat"/>
              </a:defRPr>
            </a:lvl7pPr>
            <a:lvl8pPr lvl="7">
              <a:spcBef>
                <a:spcPts val="0"/>
              </a:spcBef>
              <a:spcAft>
                <a:spcPts val="0"/>
              </a:spcAft>
              <a:buSzPts val="3200"/>
              <a:buFont typeface="Montserrat"/>
              <a:buNone/>
              <a:defRPr>
                <a:latin typeface="Montserrat"/>
                <a:ea typeface="Montserrat"/>
                <a:cs typeface="Montserrat"/>
                <a:sym typeface="Montserrat"/>
              </a:defRPr>
            </a:lvl8pPr>
            <a:lvl9pPr lvl="8">
              <a:spcBef>
                <a:spcPts val="0"/>
              </a:spcBef>
              <a:spcAft>
                <a:spcPts val="0"/>
              </a:spcAft>
              <a:buSzPts val="3200"/>
              <a:buFont typeface="Montserrat"/>
              <a:buNone/>
              <a:defRPr>
                <a:latin typeface="Montserrat"/>
                <a:ea typeface="Montserrat"/>
                <a:cs typeface="Montserrat"/>
                <a:sym typeface="Montserrat"/>
              </a:defRPr>
            </a:lvl9pPr>
          </a:lstStyle>
          <a:p>
            <a:endParaRPr/>
          </a:p>
        </p:txBody>
      </p:sp>
      <p:sp>
        <p:nvSpPr>
          <p:cNvPr id="21" name="Google Shape;21;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dk2"/>
              </a:buClr>
              <a:buSzPts val="1800"/>
              <a:buFont typeface="Montserrat"/>
              <a:buChar char="●"/>
              <a:defRPr>
                <a:solidFill>
                  <a:schemeClr val="dk2"/>
                </a:solidFill>
                <a:latin typeface="Montserrat"/>
                <a:ea typeface="Montserrat"/>
                <a:cs typeface="Montserrat"/>
                <a:sym typeface="Montserrat"/>
              </a:defRPr>
            </a:lvl1pPr>
            <a:lvl2pPr marL="914400" lvl="1" indent="-317500">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
        <p:nvSpPr>
          <p:cNvPr id="22" name="Google Shape;22;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Font typeface="Montserrat"/>
              <a:buNone/>
              <a:defRPr b="1">
                <a:latin typeface="Montserrat"/>
                <a:ea typeface="Montserrat"/>
                <a:cs typeface="Montserrat"/>
                <a:sym typeface="Montserrat"/>
              </a:defRPr>
            </a:lvl1pPr>
            <a:lvl2pPr lvl="1">
              <a:spcBef>
                <a:spcPts val="0"/>
              </a:spcBef>
              <a:spcAft>
                <a:spcPts val="0"/>
              </a:spcAft>
              <a:buSzPts val="3200"/>
              <a:buFont typeface="Montserrat"/>
              <a:buNone/>
              <a:defRPr>
                <a:latin typeface="Montserrat"/>
                <a:ea typeface="Montserrat"/>
                <a:cs typeface="Montserrat"/>
                <a:sym typeface="Montserrat"/>
              </a:defRPr>
            </a:lvl2pPr>
            <a:lvl3pPr lvl="2">
              <a:spcBef>
                <a:spcPts val="0"/>
              </a:spcBef>
              <a:spcAft>
                <a:spcPts val="0"/>
              </a:spcAft>
              <a:buSzPts val="3200"/>
              <a:buFont typeface="Montserrat"/>
              <a:buNone/>
              <a:defRPr>
                <a:latin typeface="Montserrat"/>
                <a:ea typeface="Montserrat"/>
                <a:cs typeface="Montserrat"/>
                <a:sym typeface="Montserrat"/>
              </a:defRPr>
            </a:lvl3pPr>
            <a:lvl4pPr lvl="3">
              <a:spcBef>
                <a:spcPts val="0"/>
              </a:spcBef>
              <a:spcAft>
                <a:spcPts val="0"/>
              </a:spcAft>
              <a:buSzPts val="3200"/>
              <a:buFont typeface="Montserrat"/>
              <a:buNone/>
              <a:defRPr>
                <a:latin typeface="Montserrat"/>
                <a:ea typeface="Montserrat"/>
                <a:cs typeface="Montserrat"/>
                <a:sym typeface="Montserrat"/>
              </a:defRPr>
            </a:lvl4pPr>
            <a:lvl5pPr lvl="4">
              <a:spcBef>
                <a:spcPts val="0"/>
              </a:spcBef>
              <a:spcAft>
                <a:spcPts val="0"/>
              </a:spcAft>
              <a:buSzPts val="3200"/>
              <a:buFont typeface="Montserrat"/>
              <a:buNone/>
              <a:defRPr>
                <a:latin typeface="Montserrat"/>
                <a:ea typeface="Montserrat"/>
                <a:cs typeface="Montserrat"/>
                <a:sym typeface="Montserrat"/>
              </a:defRPr>
            </a:lvl5pPr>
            <a:lvl6pPr lvl="5">
              <a:spcBef>
                <a:spcPts val="0"/>
              </a:spcBef>
              <a:spcAft>
                <a:spcPts val="0"/>
              </a:spcAft>
              <a:buSzPts val="3200"/>
              <a:buFont typeface="Montserrat"/>
              <a:buNone/>
              <a:defRPr>
                <a:latin typeface="Montserrat"/>
                <a:ea typeface="Montserrat"/>
                <a:cs typeface="Montserrat"/>
                <a:sym typeface="Montserrat"/>
              </a:defRPr>
            </a:lvl6pPr>
            <a:lvl7pPr lvl="6">
              <a:spcBef>
                <a:spcPts val="0"/>
              </a:spcBef>
              <a:spcAft>
                <a:spcPts val="0"/>
              </a:spcAft>
              <a:buSzPts val="3200"/>
              <a:buFont typeface="Montserrat"/>
              <a:buNone/>
              <a:defRPr>
                <a:latin typeface="Montserrat"/>
                <a:ea typeface="Montserrat"/>
                <a:cs typeface="Montserrat"/>
                <a:sym typeface="Montserrat"/>
              </a:defRPr>
            </a:lvl7pPr>
            <a:lvl8pPr lvl="7">
              <a:spcBef>
                <a:spcPts val="0"/>
              </a:spcBef>
              <a:spcAft>
                <a:spcPts val="0"/>
              </a:spcAft>
              <a:buSzPts val="3200"/>
              <a:buFont typeface="Montserrat"/>
              <a:buNone/>
              <a:defRPr>
                <a:latin typeface="Montserrat"/>
                <a:ea typeface="Montserrat"/>
                <a:cs typeface="Montserrat"/>
                <a:sym typeface="Montserrat"/>
              </a:defRPr>
            </a:lvl8pPr>
            <a:lvl9pPr lvl="8">
              <a:spcBef>
                <a:spcPts val="0"/>
              </a:spcBef>
              <a:spcAft>
                <a:spcPts val="0"/>
              </a:spcAft>
              <a:buSzPts val="3200"/>
              <a:buFont typeface="Montserrat"/>
              <a:buNone/>
              <a:defRPr>
                <a:latin typeface="Montserrat"/>
                <a:ea typeface="Montserrat"/>
                <a:cs typeface="Montserrat"/>
                <a:sym typeface="Montserrat"/>
              </a:defRPr>
            </a:lvl9pPr>
          </a:lstStyle>
          <a:p>
            <a:endParaRPr/>
          </a:p>
        </p:txBody>
      </p:sp>
      <p:sp>
        <p:nvSpPr>
          <p:cNvPr id="27" name="Google Shape;27;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1pPr>
            <a:lvl2pPr marL="914400" lvl="1"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2pPr>
            <a:lvl3pPr marL="1371600" lvl="2"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3pPr>
            <a:lvl4pPr marL="1828800" lvl="3"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4pPr>
            <a:lvl5pPr marL="2286000" lvl="4"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marL="2743200" lvl="5"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marL="3200400" lvl="6"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7pPr>
            <a:lvl8pPr marL="3657600" lvl="7"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8pPr>
            <a:lvl9pPr marL="4114800" lvl="8" indent="-304800">
              <a:spcBef>
                <a:spcPts val="1600"/>
              </a:spcBef>
              <a:spcAft>
                <a:spcPts val="1600"/>
              </a:spcAft>
              <a:buClr>
                <a:schemeClr val="dk2"/>
              </a:buClr>
              <a:buSzPts val="1200"/>
              <a:buFont typeface="Montserrat"/>
              <a:buChar char="■"/>
              <a:defRPr sz="1200">
                <a:solidFill>
                  <a:schemeClr val="dk2"/>
                </a:solidFill>
                <a:latin typeface="Montserrat"/>
                <a:ea typeface="Montserrat"/>
                <a:cs typeface="Montserrat"/>
                <a:sym typeface="Montserrat"/>
              </a:defRPr>
            </a:lvl9pPr>
          </a:lstStyle>
          <a:p>
            <a:endParaRPr/>
          </a:p>
        </p:txBody>
      </p:sp>
      <p:sp>
        <p:nvSpPr>
          <p:cNvPr id="28" name="Google Shape;28;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1pPr>
            <a:lvl2pPr marL="914400" lvl="1"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2pPr>
            <a:lvl3pPr marL="1371600" lvl="2"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3pPr>
            <a:lvl4pPr marL="1828800" lvl="3"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4pPr>
            <a:lvl5pPr marL="2286000" lvl="4"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marL="2743200" lvl="5"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marL="3200400" lvl="6"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7pPr>
            <a:lvl8pPr marL="3657600" lvl="7"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8pPr>
            <a:lvl9pPr marL="4114800" lvl="8" indent="-304800">
              <a:spcBef>
                <a:spcPts val="1600"/>
              </a:spcBef>
              <a:spcAft>
                <a:spcPts val="1600"/>
              </a:spcAft>
              <a:buClr>
                <a:schemeClr val="dk2"/>
              </a:buClr>
              <a:buSzPts val="1200"/>
              <a:buFont typeface="Montserrat"/>
              <a:buChar char="■"/>
              <a:defRPr sz="1200">
                <a:solidFill>
                  <a:schemeClr val="dk2"/>
                </a:solidFill>
                <a:latin typeface="Montserrat"/>
                <a:ea typeface="Montserrat"/>
                <a:cs typeface="Montserrat"/>
                <a:sym typeface="Montserrat"/>
              </a:defRPr>
            </a:lvl9pPr>
          </a:lstStyle>
          <a:p>
            <a:endParaRPr/>
          </a:p>
        </p:txBody>
      </p:sp>
      <p:sp>
        <p:nvSpPr>
          <p:cNvPr id="29" name="Google Shape;29;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Montserrat"/>
              <a:buNone/>
              <a:defRPr sz="1800" b="1">
                <a:latin typeface="Montserrat"/>
                <a:ea typeface="Montserrat"/>
                <a:cs typeface="Montserrat"/>
                <a:sym typeface="Montserrat"/>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4" name="Google Shape;34;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300"/>
              <a:buFont typeface="Montserrat"/>
              <a:buNone/>
              <a:defRPr sz="2300" b="1">
                <a:latin typeface="Montserrat"/>
                <a:ea typeface="Montserrat"/>
                <a:cs typeface="Montserrat"/>
                <a:sym typeface="Montserrat"/>
              </a:defRPr>
            </a:lvl1pPr>
            <a:lvl2pPr lvl="1">
              <a:spcBef>
                <a:spcPts val="0"/>
              </a:spcBef>
              <a:spcAft>
                <a:spcPts val="0"/>
              </a:spcAft>
              <a:buSzPts val="2400"/>
              <a:buFont typeface="Montserrat"/>
              <a:buNone/>
              <a:defRPr sz="2400">
                <a:latin typeface="Montserrat"/>
                <a:ea typeface="Montserrat"/>
                <a:cs typeface="Montserrat"/>
                <a:sym typeface="Montserrat"/>
              </a:defRPr>
            </a:lvl2pPr>
            <a:lvl3pPr lvl="2">
              <a:spcBef>
                <a:spcPts val="0"/>
              </a:spcBef>
              <a:spcAft>
                <a:spcPts val="0"/>
              </a:spcAft>
              <a:buSzPts val="2400"/>
              <a:buFont typeface="Montserrat"/>
              <a:buNone/>
              <a:defRPr sz="2400">
                <a:latin typeface="Montserrat"/>
                <a:ea typeface="Montserrat"/>
                <a:cs typeface="Montserrat"/>
                <a:sym typeface="Montserrat"/>
              </a:defRPr>
            </a:lvl3pPr>
            <a:lvl4pPr lvl="3">
              <a:spcBef>
                <a:spcPts val="0"/>
              </a:spcBef>
              <a:spcAft>
                <a:spcPts val="0"/>
              </a:spcAft>
              <a:buSzPts val="2400"/>
              <a:buFont typeface="Montserrat"/>
              <a:buNone/>
              <a:defRPr sz="2400">
                <a:latin typeface="Montserrat"/>
                <a:ea typeface="Montserrat"/>
                <a:cs typeface="Montserrat"/>
                <a:sym typeface="Montserrat"/>
              </a:defRPr>
            </a:lvl4pPr>
            <a:lvl5pPr lvl="4">
              <a:spcBef>
                <a:spcPts val="0"/>
              </a:spcBef>
              <a:spcAft>
                <a:spcPts val="0"/>
              </a:spcAft>
              <a:buSzPts val="2400"/>
              <a:buFont typeface="Montserrat"/>
              <a:buNone/>
              <a:defRPr sz="2400">
                <a:latin typeface="Montserrat"/>
                <a:ea typeface="Montserrat"/>
                <a:cs typeface="Montserrat"/>
                <a:sym typeface="Montserrat"/>
              </a:defRPr>
            </a:lvl5pPr>
            <a:lvl6pPr lvl="5">
              <a:spcBef>
                <a:spcPts val="0"/>
              </a:spcBef>
              <a:spcAft>
                <a:spcPts val="0"/>
              </a:spcAft>
              <a:buSzPts val="2400"/>
              <a:buFont typeface="Montserrat"/>
              <a:buNone/>
              <a:defRPr sz="2400">
                <a:latin typeface="Montserrat"/>
                <a:ea typeface="Montserrat"/>
                <a:cs typeface="Montserrat"/>
                <a:sym typeface="Montserrat"/>
              </a:defRPr>
            </a:lvl6pPr>
            <a:lvl7pPr lvl="6">
              <a:spcBef>
                <a:spcPts val="0"/>
              </a:spcBef>
              <a:spcAft>
                <a:spcPts val="0"/>
              </a:spcAft>
              <a:buSzPts val="2400"/>
              <a:buFont typeface="Montserrat"/>
              <a:buNone/>
              <a:defRPr sz="2400">
                <a:latin typeface="Montserrat"/>
                <a:ea typeface="Montserrat"/>
                <a:cs typeface="Montserrat"/>
                <a:sym typeface="Montserrat"/>
              </a:defRPr>
            </a:lvl7pPr>
            <a:lvl8pPr lvl="7">
              <a:spcBef>
                <a:spcPts val="0"/>
              </a:spcBef>
              <a:spcAft>
                <a:spcPts val="0"/>
              </a:spcAft>
              <a:buSzPts val="2400"/>
              <a:buFont typeface="Montserrat"/>
              <a:buNone/>
              <a:defRPr sz="2400">
                <a:latin typeface="Montserrat"/>
                <a:ea typeface="Montserrat"/>
                <a:cs typeface="Montserrat"/>
                <a:sym typeface="Montserrat"/>
              </a:defRPr>
            </a:lvl8pPr>
            <a:lvl9pPr lvl="8">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39" name="Google Shape;39;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1pPr>
            <a:lvl2pPr marL="914400" lvl="1" indent="-304800">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2pPr>
            <a:lvl3pPr marL="1371600" lvl="2" indent="-304800">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3pPr>
            <a:lvl4pPr marL="1828800" lvl="3" indent="-304800">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4pPr>
            <a:lvl5pPr marL="2286000" lvl="4" indent="-304800">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5pPr>
            <a:lvl6pPr marL="2743200" lvl="5" indent="-304800">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6pPr>
            <a:lvl7pPr marL="3200400" lvl="6" indent="-304800">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7pPr>
            <a:lvl8pPr marL="3657600" lvl="7" indent="-304800">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8pPr>
            <a:lvl9pPr marL="4114800" lvl="8" indent="-304800">
              <a:spcBef>
                <a:spcPts val="1600"/>
              </a:spcBef>
              <a:spcAft>
                <a:spcPts val="1600"/>
              </a:spcAft>
              <a:buClr>
                <a:schemeClr val="lt1"/>
              </a:buClr>
              <a:buSzPts val="1200"/>
              <a:buFont typeface="Montserrat"/>
              <a:buChar char="■"/>
              <a:defRPr sz="1200">
                <a:solidFill>
                  <a:schemeClr val="lt1"/>
                </a:solidFill>
                <a:latin typeface="Montserrat"/>
                <a:ea typeface="Montserrat"/>
                <a:cs typeface="Montserrat"/>
                <a:sym typeface="Montserrat"/>
              </a:defRPr>
            </a:lvl9pPr>
          </a:lstStyle>
          <a:p>
            <a:endParaRPr/>
          </a:p>
        </p:txBody>
      </p:sp>
      <p:sp>
        <p:nvSpPr>
          <p:cNvPr id="40" name="Google Shape;40;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1" name="Google Shape;41;p7"/>
          <p:cNvPicPr preferRelativeResize="0"/>
          <p:nvPr/>
        </p:nvPicPr>
        <p:blipFill>
          <a:blip r:embed="rId2">
            <a:alphaModFix amt="50000"/>
          </a:blip>
          <a:stretch>
            <a:fillRect/>
          </a:stretch>
        </p:blipFill>
        <p:spPr>
          <a:xfrm>
            <a:off x="8595299" y="-375"/>
            <a:ext cx="548701" cy="63615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5500"/>
              <a:buFont typeface="Montserrat"/>
              <a:buNone/>
              <a:defRPr sz="5500">
                <a:latin typeface="Montserrat"/>
                <a:ea typeface="Montserrat"/>
                <a:cs typeface="Montserrat"/>
                <a:sym typeface="Montserrat"/>
              </a:defRPr>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45" name="Google Shape;45;p8"/>
          <p:cNvPicPr preferRelativeResize="0"/>
          <p:nvPr/>
        </p:nvPicPr>
        <p:blipFill>
          <a:blip r:embed="rId2">
            <a:alphaModFix amt="50000"/>
          </a:blip>
          <a:stretch>
            <a:fillRect/>
          </a:stretch>
        </p:blipFill>
        <p:spPr>
          <a:xfrm>
            <a:off x="0" y="4668475"/>
            <a:ext cx="7111777" cy="4478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Font typeface="Montserrat"/>
              <a:buNone/>
              <a:defRPr sz="4200" b="1">
                <a:solidFill>
                  <a:schemeClr val="dk2"/>
                </a:solidFill>
                <a:latin typeface="Montserrat"/>
                <a:ea typeface="Montserrat"/>
                <a:cs typeface="Montserrat"/>
                <a:sym typeface="Montserrat"/>
              </a:defRPr>
            </a:lvl1pPr>
            <a:lvl2pPr lvl="1" algn="ctr">
              <a:spcBef>
                <a:spcPts val="0"/>
              </a:spcBef>
              <a:spcAft>
                <a:spcPts val="0"/>
              </a:spcAft>
              <a:buClr>
                <a:schemeClr val="dk2"/>
              </a:buClr>
              <a:buSzPts val="4200"/>
              <a:buFont typeface="Montserrat"/>
              <a:buNone/>
              <a:defRPr sz="4200">
                <a:solidFill>
                  <a:schemeClr val="dk2"/>
                </a:solidFill>
                <a:latin typeface="Montserrat"/>
                <a:ea typeface="Montserrat"/>
                <a:cs typeface="Montserrat"/>
                <a:sym typeface="Montserrat"/>
              </a:defRPr>
            </a:lvl2pPr>
            <a:lvl3pPr lvl="2" algn="ctr">
              <a:spcBef>
                <a:spcPts val="0"/>
              </a:spcBef>
              <a:spcAft>
                <a:spcPts val="0"/>
              </a:spcAft>
              <a:buClr>
                <a:schemeClr val="dk2"/>
              </a:buClr>
              <a:buSzPts val="4200"/>
              <a:buFont typeface="Montserrat"/>
              <a:buNone/>
              <a:defRPr sz="4200">
                <a:solidFill>
                  <a:schemeClr val="dk2"/>
                </a:solidFill>
                <a:latin typeface="Montserrat"/>
                <a:ea typeface="Montserrat"/>
                <a:cs typeface="Montserrat"/>
                <a:sym typeface="Montserrat"/>
              </a:defRPr>
            </a:lvl3pPr>
            <a:lvl4pPr lvl="3" algn="ctr">
              <a:spcBef>
                <a:spcPts val="0"/>
              </a:spcBef>
              <a:spcAft>
                <a:spcPts val="0"/>
              </a:spcAft>
              <a:buClr>
                <a:schemeClr val="dk2"/>
              </a:buClr>
              <a:buSzPts val="4200"/>
              <a:buFont typeface="Montserrat"/>
              <a:buNone/>
              <a:defRPr sz="4200">
                <a:solidFill>
                  <a:schemeClr val="dk2"/>
                </a:solidFill>
                <a:latin typeface="Montserrat"/>
                <a:ea typeface="Montserrat"/>
                <a:cs typeface="Montserrat"/>
                <a:sym typeface="Montserrat"/>
              </a:defRPr>
            </a:lvl4pPr>
            <a:lvl5pPr lvl="4" algn="ctr">
              <a:spcBef>
                <a:spcPts val="0"/>
              </a:spcBef>
              <a:spcAft>
                <a:spcPts val="0"/>
              </a:spcAft>
              <a:buClr>
                <a:schemeClr val="dk2"/>
              </a:buClr>
              <a:buSzPts val="4200"/>
              <a:buFont typeface="Montserrat"/>
              <a:buNone/>
              <a:defRPr sz="4200">
                <a:solidFill>
                  <a:schemeClr val="dk2"/>
                </a:solidFill>
                <a:latin typeface="Montserrat"/>
                <a:ea typeface="Montserrat"/>
                <a:cs typeface="Montserrat"/>
                <a:sym typeface="Montserrat"/>
              </a:defRPr>
            </a:lvl5pPr>
            <a:lvl6pPr lvl="5" algn="ctr">
              <a:spcBef>
                <a:spcPts val="0"/>
              </a:spcBef>
              <a:spcAft>
                <a:spcPts val="0"/>
              </a:spcAft>
              <a:buClr>
                <a:schemeClr val="dk2"/>
              </a:buClr>
              <a:buSzPts val="4200"/>
              <a:buFont typeface="Montserrat"/>
              <a:buNone/>
              <a:defRPr sz="4200">
                <a:solidFill>
                  <a:schemeClr val="dk2"/>
                </a:solidFill>
                <a:latin typeface="Montserrat"/>
                <a:ea typeface="Montserrat"/>
                <a:cs typeface="Montserrat"/>
                <a:sym typeface="Montserrat"/>
              </a:defRPr>
            </a:lvl6pPr>
            <a:lvl7pPr lvl="6" algn="ctr">
              <a:spcBef>
                <a:spcPts val="0"/>
              </a:spcBef>
              <a:spcAft>
                <a:spcPts val="0"/>
              </a:spcAft>
              <a:buClr>
                <a:schemeClr val="dk2"/>
              </a:buClr>
              <a:buSzPts val="4200"/>
              <a:buFont typeface="Montserrat"/>
              <a:buNone/>
              <a:defRPr sz="4200">
                <a:solidFill>
                  <a:schemeClr val="dk2"/>
                </a:solidFill>
                <a:latin typeface="Montserrat"/>
                <a:ea typeface="Montserrat"/>
                <a:cs typeface="Montserrat"/>
                <a:sym typeface="Montserrat"/>
              </a:defRPr>
            </a:lvl7pPr>
            <a:lvl8pPr lvl="7" algn="ctr">
              <a:spcBef>
                <a:spcPts val="0"/>
              </a:spcBef>
              <a:spcAft>
                <a:spcPts val="0"/>
              </a:spcAft>
              <a:buClr>
                <a:schemeClr val="dk2"/>
              </a:buClr>
              <a:buSzPts val="4200"/>
              <a:buFont typeface="Montserrat"/>
              <a:buNone/>
              <a:defRPr sz="4200">
                <a:solidFill>
                  <a:schemeClr val="dk2"/>
                </a:solidFill>
                <a:latin typeface="Montserrat"/>
                <a:ea typeface="Montserrat"/>
                <a:cs typeface="Montserrat"/>
                <a:sym typeface="Montserrat"/>
              </a:defRPr>
            </a:lvl8pPr>
            <a:lvl9pPr lvl="8" algn="ctr">
              <a:spcBef>
                <a:spcPts val="0"/>
              </a:spcBef>
              <a:spcAft>
                <a:spcPts val="0"/>
              </a:spcAft>
              <a:buClr>
                <a:schemeClr val="dk2"/>
              </a:buClr>
              <a:buSzPts val="4200"/>
              <a:buFont typeface="Montserrat"/>
              <a:buNone/>
              <a:defRPr sz="4200">
                <a:solidFill>
                  <a:schemeClr val="dk2"/>
                </a:solidFill>
                <a:latin typeface="Montserrat"/>
                <a:ea typeface="Montserrat"/>
                <a:cs typeface="Montserrat"/>
                <a:sym typeface="Montserrat"/>
              </a:defRPr>
            </a:lvl9pPr>
          </a:lstStyle>
          <a:p>
            <a:endParaRPr/>
          </a:p>
        </p:txBody>
      </p:sp>
      <p:sp>
        <p:nvSpPr>
          <p:cNvPr id="50" name="Google Shape;50;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2100"/>
              <a:buFont typeface="Montserrat"/>
              <a:buNone/>
              <a:defRPr sz="2100">
                <a:solidFill>
                  <a:schemeClr val="dk2"/>
                </a:solidFill>
                <a:latin typeface="Montserrat"/>
                <a:ea typeface="Montserrat"/>
                <a:cs typeface="Montserrat"/>
                <a:sym typeface="Montserrat"/>
              </a:defRPr>
            </a:lvl1pPr>
            <a:lvl2pPr lvl="1" algn="ctr">
              <a:lnSpc>
                <a:spcPct val="100000"/>
              </a:lnSpc>
              <a:spcBef>
                <a:spcPts val="0"/>
              </a:spcBef>
              <a:spcAft>
                <a:spcPts val="0"/>
              </a:spcAft>
              <a:buClr>
                <a:schemeClr val="dk2"/>
              </a:buClr>
              <a:buSzPts val="2100"/>
              <a:buFont typeface="Montserrat"/>
              <a:buNone/>
              <a:defRPr sz="2100">
                <a:solidFill>
                  <a:schemeClr val="dk2"/>
                </a:solidFill>
                <a:latin typeface="Montserrat"/>
                <a:ea typeface="Montserrat"/>
                <a:cs typeface="Montserrat"/>
                <a:sym typeface="Montserrat"/>
              </a:defRPr>
            </a:lvl2pPr>
            <a:lvl3pPr lvl="2" algn="ctr">
              <a:lnSpc>
                <a:spcPct val="100000"/>
              </a:lnSpc>
              <a:spcBef>
                <a:spcPts val="0"/>
              </a:spcBef>
              <a:spcAft>
                <a:spcPts val="0"/>
              </a:spcAft>
              <a:buClr>
                <a:schemeClr val="dk2"/>
              </a:buClr>
              <a:buSzPts val="2100"/>
              <a:buFont typeface="Montserrat"/>
              <a:buNone/>
              <a:defRPr sz="2100">
                <a:solidFill>
                  <a:schemeClr val="dk2"/>
                </a:solidFill>
                <a:latin typeface="Montserrat"/>
                <a:ea typeface="Montserrat"/>
                <a:cs typeface="Montserrat"/>
                <a:sym typeface="Montserrat"/>
              </a:defRPr>
            </a:lvl3pPr>
            <a:lvl4pPr lvl="3" algn="ctr">
              <a:lnSpc>
                <a:spcPct val="100000"/>
              </a:lnSpc>
              <a:spcBef>
                <a:spcPts val="0"/>
              </a:spcBef>
              <a:spcAft>
                <a:spcPts val="0"/>
              </a:spcAft>
              <a:buClr>
                <a:schemeClr val="dk2"/>
              </a:buClr>
              <a:buSzPts val="2100"/>
              <a:buFont typeface="Montserrat"/>
              <a:buNone/>
              <a:defRPr sz="2100">
                <a:solidFill>
                  <a:schemeClr val="dk2"/>
                </a:solidFill>
                <a:latin typeface="Montserrat"/>
                <a:ea typeface="Montserrat"/>
                <a:cs typeface="Montserrat"/>
                <a:sym typeface="Montserrat"/>
              </a:defRPr>
            </a:lvl4pPr>
            <a:lvl5pPr lvl="4" algn="ctr">
              <a:lnSpc>
                <a:spcPct val="100000"/>
              </a:lnSpc>
              <a:spcBef>
                <a:spcPts val="0"/>
              </a:spcBef>
              <a:spcAft>
                <a:spcPts val="0"/>
              </a:spcAft>
              <a:buClr>
                <a:schemeClr val="dk2"/>
              </a:buClr>
              <a:buSzPts val="2100"/>
              <a:buFont typeface="Montserrat"/>
              <a:buNone/>
              <a:defRPr sz="2100">
                <a:solidFill>
                  <a:schemeClr val="dk2"/>
                </a:solidFill>
                <a:latin typeface="Montserrat"/>
                <a:ea typeface="Montserrat"/>
                <a:cs typeface="Montserrat"/>
                <a:sym typeface="Montserrat"/>
              </a:defRPr>
            </a:lvl5pPr>
            <a:lvl6pPr lvl="5" algn="ctr">
              <a:lnSpc>
                <a:spcPct val="100000"/>
              </a:lnSpc>
              <a:spcBef>
                <a:spcPts val="0"/>
              </a:spcBef>
              <a:spcAft>
                <a:spcPts val="0"/>
              </a:spcAft>
              <a:buClr>
                <a:schemeClr val="dk2"/>
              </a:buClr>
              <a:buSzPts val="2100"/>
              <a:buFont typeface="Montserrat"/>
              <a:buNone/>
              <a:defRPr sz="2100">
                <a:solidFill>
                  <a:schemeClr val="dk2"/>
                </a:solidFill>
                <a:latin typeface="Montserrat"/>
                <a:ea typeface="Montserrat"/>
                <a:cs typeface="Montserrat"/>
                <a:sym typeface="Montserrat"/>
              </a:defRPr>
            </a:lvl6pPr>
            <a:lvl7pPr lvl="6" algn="ctr">
              <a:lnSpc>
                <a:spcPct val="100000"/>
              </a:lnSpc>
              <a:spcBef>
                <a:spcPts val="0"/>
              </a:spcBef>
              <a:spcAft>
                <a:spcPts val="0"/>
              </a:spcAft>
              <a:buClr>
                <a:schemeClr val="dk2"/>
              </a:buClr>
              <a:buSzPts val="2100"/>
              <a:buFont typeface="Montserrat"/>
              <a:buNone/>
              <a:defRPr sz="2100">
                <a:solidFill>
                  <a:schemeClr val="dk2"/>
                </a:solidFill>
                <a:latin typeface="Montserrat"/>
                <a:ea typeface="Montserrat"/>
                <a:cs typeface="Montserrat"/>
                <a:sym typeface="Montserrat"/>
              </a:defRPr>
            </a:lvl7pPr>
            <a:lvl8pPr lvl="7" algn="ctr">
              <a:lnSpc>
                <a:spcPct val="100000"/>
              </a:lnSpc>
              <a:spcBef>
                <a:spcPts val="0"/>
              </a:spcBef>
              <a:spcAft>
                <a:spcPts val="0"/>
              </a:spcAft>
              <a:buClr>
                <a:schemeClr val="dk2"/>
              </a:buClr>
              <a:buSzPts val="2100"/>
              <a:buFont typeface="Montserrat"/>
              <a:buNone/>
              <a:defRPr sz="2100">
                <a:solidFill>
                  <a:schemeClr val="dk2"/>
                </a:solidFill>
                <a:latin typeface="Montserrat"/>
                <a:ea typeface="Montserrat"/>
                <a:cs typeface="Montserrat"/>
                <a:sym typeface="Montserrat"/>
              </a:defRPr>
            </a:lvl8pPr>
            <a:lvl9pPr lvl="8" algn="ctr">
              <a:lnSpc>
                <a:spcPct val="100000"/>
              </a:lnSpc>
              <a:spcBef>
                <a:spcPts val="0"/>
              </a:spcBef>
              <a:spcAft>
                <a:spcPts val="0"/>
              </a:spcAft>
              <a:buClr>
                <a:schemeClr val="dk2"/>
              </a:buClr>
              <a:buSzPts val="2100"/>
              <a:buFont typeface="Montserrat"/>
              <a:buNone/>
              <a:defRPr sz="2100">
                <a:solidFill>
                  <a:schemeClr val="dk2"/>
                </a:solidFill>
                <a:latin typeface="Montserrat"/>
                <a:ea typeface="Montserrat"/>
                <a:cs typeface="Montserrat"/>
                <a:sym typeface="Montserrat"/>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Font typeface="Montserrat"/>
              <a:buChar char="●"/>
              <a:defRPr>
                <a:solidFill>
                  <a:schemeClr val="lt1"/>
                </a:solidFill>
                <a:latin typeface="Montserrat"/>
                <a:ea typeface="Montserrat"/>
                <a:cs typeface="Montserrat"/>
                <a:sym typeface="Montserrat"/>
              </a:defRPr>
            </a:lvl1pPr>
            <a:lvl2pPr marL="914400" lvl="1" indent="-317500">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2pPr>
            <a:lvl3pPr marL="1371600" lvl="2" indent="-317500">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3pPr>
            <a:lvl4pPr marL="1828800" lvl="3" indent="-317500">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4pPr>
            <a:lvl5pPr marL="2286000" lvl="4" indent="-317500">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5pPr>
            <a:lvl6pPr marL="2743200" lvl="5" indent="-317500">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6pPr>
            <a:lvl7pPr marL="3200400" lvl="6" indent="-317500">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7pPr>
            <a:lvl8pPr marL="3657600" lvl="7" indent="-317500">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8pPr>
            <a:lvl9pPr marL="4114800" lvl="8" indent="-317500">
              <a:spcBef>
                <a:spcPts val="1600"/>
              </a:spcBef>
              <a:spcAft>
                <a:spcPts val="1600"/>
              </a:spcAft>
              <a:buClr>
                <a:schemeClr val="lt1"/>
              </a:buClr>
              <a:buSzPts val="1400"/>
              <a:buFont typeface="Montserrat"/>
              <a:buChar char="■"/>
              <a:defRPr>
                <a:solidFill>
                  <a:schemeClr val="lt1"/>
                </a:solidFill>
                <a:latin typeface="Montserrat"/>
                <a:ea typeface="Montserrat"/>
                <a:cs typeface="Montserrat"/>
                <a:sym typeface="Montserrat"/>
              </a:defRPr>
            </a:lvl9pPr>
          </a:lstStyle>
          <a:p>
            <a:endParaRPr/>
          </a:p>
        </p:txBody>
      </p:sp>
      <p:sp>
        <p:nvSpPr>
          <p:cNvPr id="52" name="Google Shape;52;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Font typeface="Montserrat"/>
              <a:buNone/>
              <a:defRPr sz="1200">
                <a:solidFill>
                  <a:schemeClr val="lt1"/>
                </a:solidFill>
                <a:latin typeface="Montserrat"/>
                <a:ea typeface="Montserrat"/>
                <a:cs typeface="Montserrat"/>
                <a:sym typeface="Montserrat"/>
              </a:defRPr>
            </a:lvl1pPr>
          </a:lstStyle>
          <a:p>
            <a:endParaRPr/>
          </a:p>
        </p:txBody>
      </p:sp>
      <p:sp>
        <p:nvSpPr>
          <p:cNvPr id="57" name="Google Shape;57;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p:cNvPicPr preferRelativeResize="0"/>
          <p:nvPr/>
        </p:nvPicPr>
        <p:blipFill>
          <a:blip r:embed="rId2">
            <a:alphaModFix amt="50000"/>
          </a:blip>
          <a:stretch>
            <a:fillRect/>
          </a:stretch>
        </p:blipFill>
        <p:spPr>
          <a:xfrm>
            <a:off x="8595299" y="-375"/>
            <a:ext cx="548701" cy="63615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D9D9D9"/>
              </a:buClr>
              <a:buSzPts val="1800"/>
              <a:buFont typeface="Montserrat"/>
              <a:buChar char="●"/>
              <a:defRPr sz="1800">
                <a:solidFill>
                  <a:srgbClr val="D9D9D9"/>
                </a:solidFill>
                <a:latin typeface="Montserrat"/>
                <a:ea typeface="Montserrat"/>
                <a:cs typeface="Montserrat"/>
                <a:sym typeface="Montserrat"/>
              </a:defRPr>
            </a:lvl1pPr>
            <a:lvl2pPr marL="914400" lvl="1" indent="-317500">
              <a:lnSpc>
                <a:spcPct val="115000"/>
              </a:lnSpc>
              <a:spcBef>
                <a:spcPts val="1600"/>
              </a:spcBef>
              <a:spcAft>
                <a:spcPts val="0"/>
              </a:spcAft>
              <a:buClr>
                <a:srgbClr val="D9D9D9"/>
              </a:buClr>
              <a:buSzPts val="1400"/>
              <a:buFont typeface="Montserrat"/>
              <a:buChar char="○"/>
              <a:defRPr>
                <a:solidFill>
                  <a:srgbClr val="D9D9D9"/>
                </a:solidFill>
                <a:latin typeface="Montserrat"/>
                <a:ea typeface="Montserrat"/>
                <a:cs typeface="Montserrat"/>
                <a:sym typeface="Montserrat"/>
              </a:defRPr>
            </a:lvl2pPr>
            <a:lvl3pPr marL="1371600" lvl="2" indent="-317500">
              <a:lnSpc>
                <a:spcPct val="115000"/>
              </a:lnSpc>
              <a:spcBef>
                <a:spcPts val="1600"/>
              </a:spcBef>
              <a:spcAft>
                <a:spcPts val="0"/>
              </a:spcAft>
              <a:buClr>
                <a:srgbClr val="D9D9D9"/>
              </a:buClr>
              <a:buSzPts val="1400"/>
              <a:buFont typeface="Montserrat"/>
              <a:buChar char="■"/>
              <a:defRPr>
                <a:solidFill>
                  <a:srgbClr val="D9D9D9"/>
                </a:solidFill>
                <a:latin typeface="Montserrat"/>
                <a:ea typeface="Montserrat"/>
                <a:cs typeface="Montserrat"/>
                <a:sym typeface="Montserrat"/>
              </a:defRPr>
            </a:lvl3pPr>
            <a:lvl4pPr marL="1828800" lvl="3" indent="-317500">
              <a:lnSpc>
                <a:spcPct val="115000"/>
              </a:lnSpc>
              <a:spcBef>
                <a:spcPts val="1600"/>
              </a:spcBef>
              <a:spcAft>
                <a:spcPts val="0"/>
              </a:spcAft>
              <a:buClr>
                <a:srgbClr val="D9D9D9"/>
              </a:buClr>
              <a:buSzPts val="1400"/>
              <a:buFont typeface="Montserrat"/>
              <a:buChar char="●"/>
              <a:defRPr>
                <a:solidFill>
                  <a:srgbClr val="D9D9D9"/>
                </a:solidFill>
                <a:latin typeface="Montserrat"/>
                <a:ea typeface="Montserrat"/>
                <a:cs typeface="Montserrat"/>
                <a:sym typeface="Montserrat"/>
              </a:defRPr>
            </a:lvl4pPr>
            <a:lvl5pPr marL="2286000" lvl="4" indent="-317500">
              <a:lnSpc>
                <a:spcPct val="115000"/>
              </a:lnSpc>
              <a:spcBef>
                <a:spcPts val="1600"/>
              </a:spcBef>
              <a:spcAft>
                <a:spcPts val="0"/>
              </a:spcAft>
              <a:buClr>
                <a:srgbClr val="D9D9D9"/>
              </a:buClr>
              <a:buSzPts val="1400"/>
              <a:buFont typeface="Montserrat"/>
              <a:buChar char="○"/>
              <a:defRPr>
                <a:solidFill>
                  <a:srgbClr val="D9D9D9"/>
                </a:solidFill>
                <a:latin typeface="Montserrat"/>
                <a:ea typeface="Montserrat"/>
                <a:cs typeface="Montserrat"/>
                <a:sym typeface="Montserrat"/>
              </a:defRPr>
            </a:lvl5pPr>
            <a:lvl6pPr marL="2743200" lvl="5" indent="-317500">
              <a:lnSpc>
                <a:spcPct val="115000"/>
              </a:lnSpc>
              <a:spcBef>
                <a:spcPts val="1600"/>
              </a:spcBef>
              <a:spcAft>
                <a:spcPts val="0"/>
              </a:spcAft>
              <a:buClr>
                <a:srgbClr val="D9D9D9"/>
              </a:buClr>
              <a:buSzPts val="1400"/>
              <a:buFont typeface="Montserrat"/>
              <a:buChar char="■"/>
              <a:defRPr>
                <a:solidFill>
                  <a:srgbClr val="D9D9D9"/>
                </a:solidFill>
                <a:latin typeface="Montserrat"/>
                <a:ea typeface="Montserrat"/>
                <a:cs typeface="Montserrat"/>
                <a:sym typeface="Montserrat"/>
              </a:defRPr>
            </a:lvl6pPr>
            <a:lvl7pPr marL="3200400" lvl="6" indent="-317500">
              <a:lnSpc>
                <a:spcPct val="115000"/>
              </a:lnSpc>
              <a:spcBef>
                <a:spcPts val="1600"/>
              </a:spcBef>
              <a:spcAft>
                <a:spcPts val="0"/>
              </a:spcAft>
              <a:buClr>
                <a:srgbClr val="D9D9D9"/>
              </a:buClr>
              <a:buSzPts val="1400"/>
              <a:buFont typeface="Montserrat"/>
              <a:buChar char="●"/>
              <a:defRPr>
                <a:solidFill>
                  <a:srgbClr val="D9D9D9"/>
                </a:solidFill>
                <a:latin typeface="Montserrat"/>
                <a:ea typeface="Montserrat"/>
                <a:cs typeface="Montserrat"/>
                <a:sym typeface="Montserrat"/>
              </a:defRPr>
            </a:lvl7pPr>
            <a:lvl8pPr marL="3657600" lvl="7" indent="-317500">
              <a:lnSpc>
                <a:spcPct val="115000"/>
              </a:lnSpc>
              <a:spcBef>
                <a:spcPts val="1600"/>
              </a:spcBef>
              <a:spcAft>
                <a:spcPts val="0"/>
              </a:spcAft>
              <a:buClr>
                <a:srgbClr val="D9D9D9"/>
              </a:buClr>
              <a:buSzPts val="1400"/>
              <a:buFont typeface="Montserrat"/>
              <a:buChar char="○"/>
              <a:defRPr>
                <a:solidFill>
                  <a:srgbClr val="D9D9D9"/>
                </a:solidFill>
                <a:latin typeface="Montserrat"/>
                <a:ea typeface="Montserrat"/>
                <a:cs typeface="Montserrat"/>
                <a:sym typeface="Montserrat"/>
              </a:defRPr>
            </a:lvl8pPr>
            <a:lvl9pPr marL="4114800" lvl="8" indent="-317500">
              <a:lnSpc>
                <a:spcPct val="115000"/>
              </a:lnSpc>
              <a:spcBef>
                <a:spcPts val="1600"/>
              </a:spcBef>
              <a:spcAft>
                <a:spcPts val="1600"/>
              </a:spcAft>
              <a:buClr>
                <a:srgbClr val="D9D9D9"/>
              </a:buClr>
              <a:buSzPts val="1400"/>
              <a:buFont typeface="Montserrat"/>
              <a:buChar char="■"/>
              <a:defRPr>
                <a:solidFill>
                  <a:srgbClr val="D9D9D9"/>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mt="50000"/>
          </a:blip>
          <a:stretch>
            <a:fillRect/>
          </a:stretch>
        </p:blipFill>
        <p:spPr>
          <a:xfrm>
            <a:off x="8523549" y="0"/>
            <a:ext cx="620452" cy="7193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secure.actblue.com/donate/nhyoungdemocrat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canva.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facebook.com/6672613877/videos/353380448538356" TargetMode="External"/><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www.facebook.com/420779948370591/videos/2242347176042616/" TargetMode="External"/><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ctrTitle"/>
          </p:nvPr>
        </p:nvSpPr>
        <p:spPr>
          <a:xfrm>
            <a:off x="1589613" y="1774500"/>
            <a:ext cx="6100500" cy="933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b="1">
                <a:latin typeface="Montserrat"/>
                <a:ea typeface="Montserrat"/>
                <a:cs typeface="Montserrat"/>
                <a:sym typeface="Montserrat"/>
              </a:rPr>
              <a:t>Digital Messaging Workshop</a:t>
            </a:r>
            <a:endParaRPr b="1">
              <a:latin typeface="Montserrat"/>
              <a:ea typeface="Montserrat"/>
              <a:cs typeface="Montserrat"/>
              <a:sym typeface="Montserrat"/>
            </a:endParaRPr>
          </a:p>
        </p:txBody>
      </p:sp>
      <p:sp>
        <p:nvSpPr>
          <p:cNvPr id="77" name="Google Shape;77;p14"/>
          <p:cNvSpPr txBox="1">
            <a:spLocks noGrp="1"/>
          </p:cNvSpPr>
          <p:nvPr>
            <p:ph type="subTitle" idx="1"/>
          </p:nvPr>
        </p:nvSpPr>
        <p:spPr>
          <a:xfrm>
            <a:off x="528813" y="2750630"/>
            <a:ext cx="8222100" cy="43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August, 2021</a:t>
            </a:r>
            <a:endParaRPr/>
          </a:p>
          <a:p>
            <a:pPr marL="0" lvl="0" indent="0" algn="ctr" rtl="0">
              <a:spcBef>
                <a:spcPts val="0"/>
              </a:spcBef>
              <a:spcAft>
                <a:spcPts val="0"/>
              </a:spcAft>
              <a:buNone/>
            </a:pPr>
            <a:endParaRPr/>
          </a:p>
          <a:p>
            <a:pPr marL="0" lvl="0" indent="0" algn="ctr" rtl="0">
              <a:spcBef>
                <a:spcPts val="0"/>
              </a:spcBef>
              <a:spcAft>
                <a:spcPts val="0"/>
              </a:spcAft>
              <a:buNone/>
            </a:pPr>
            <a:r>
              <a:rPr lang="en"/>
              <a:t>Brought to you by the New Hampshire Young Democrats</a:t>
            </a:r>
            <a:endParaRPr/>
          </a:p>
          <a:p>
            <a:pPr marL="0" lvl="0" indent="0" algn="ctr" rtl="0">
              <a:spcBef>
                <a:spcPts val="0"/>
              </a:spcBef>
              <a:spcAft>
                <a:spcPts val="0"/>
              </a:spcAft>
              <a:buNone/>
            </a:pPr>
            <a:endParaRPr/>
          </a:p>
          <a:p>
            <a:pPr marL="0" lvl="0" indent="0" algn="ctr" rtl="0">
              <a:spcBef>
                <a:spcPts val="0"/>
              </a:spcBef>
              <a:spcAft>
                <a:spcPts val="0"/>
              </a:spcAft>
              <a:buNone/>
            </a:pPr>
            <a:endParaRPr sz="1600">
              <a:solidFill>
                <a:srgbClr val="EFEFEF"/>
              </a:solidFill>
            </a:endParaRPr>
          </a:p>
        </p:txBody>
      </p:sp>
      <p:pic>
        <p:nvPicPr>
          <p:cNvPr id="78" name="Google Shape;78;p14" descr="Twitter logo PNG images free download"/>
          <p:cNvPicPr preferRelativeResize="0"/>
          <p:nvPr/>
        </p:nvPicPr>
        <p:blipFill>
          <a:blip r:embed="rId3">
            <a:alphaModFix/>
          </a:blip>
          <a:stretch>
            <a:fillRect/>
          </a:stretch>
        </p:blipFill>
        <p:spPr>
          <a:xfrm>
            <a:off x="686359" y="2219859"/>
            <a:ext cx="903275" cy="903275"/>
          </a:xfrm>
          <a:prstGeom prst="rect">
            <a:avLst/>
          </a:prstGeom>
          <a:noFill/>
          <a:ln>
            <a:noFill/>
          </a:ln>
        </p:spPr>
      </p:pic>
      <p:pic>
        <p:nvPicPr>
          <p:cNvPr id="79" name="Google Shape;79;p14" descr="File:Facebook Logo (2019).png - Wikimedia Commons"/>
          <p:cNvPicPr preferRelativeResize="0"/>
          <p:nvPr/>
        </p:nvPicPr>
        <p:blipFill>
          <a:blip r:embed="rId4">
            <a:alphaModFix/>
          </a:blip>
          <a:stretch>
            <a:fillRect/>
          </a:stretch>
        </p:blipFill>
        <p:spPr>
          <a:xfrm>
            <a:off x="7690113" y="2204699"/>
            <a:ext cx="933628" cy="933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876150" y="356500"/>
            <a:ext cx="77316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Websites  &amp;  </a:t>
            </a:r>
            <a:r>
              <a:rPr lang="en">
                <a:solidFill>
                  <a:srgbClr val="FFFFFF"/>
                </a:solidFill>
              </a:rPr>
              <a:t>Instagram</a:t>
            </a:r>
            <a:r>
              <a:rPr lang="en"/>
              <a:t> </a:t>
            </a:r>
            <a:endParaRPr/>
          </a:p>
        </p:txBody>
      </p:sp>
      <p:sp>
        <p:nvSpPr>
          <p:cNvPr id="162" name="Google Shape;162;p22"/>
          <p:cNvSpPr txBox="1">
            <a:spLocks noGrp="1"/>
          </p:cNvSpPr>
          <p:nvPr>
            <p:ph type="subTitle" idx="1"/>
          </p:nvPr>
        </p:nvSpPr>
        <p:spPr>
          <a:xfrm>
            <a:off x="173425" y="3189375"/>
            <a:ext cx="4709700" cy="52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b="1"/>
              <a:t>You don’t need a website to win.</a:t>
            </a:r>
            <a:endParaRPr sz="1900" b="1"/>
          </a:p>
        </p:txBody>
      </p:sp>
      <p:sp>
        <p:nvSpPr>
          <p:cNvPr id="163" name="Google Shape;163;p22"/>
          <p:cNvSpPr txBox="1">
            <a:spLocks noGrp="1"/>
          </p:cNvSpPr>
          <p:nvPr>
            <p:ph type="subTitle" idx="1"/>
          </p:nvPr>
        </p:nvSpPr>
        <p:spPr>
          <a:xfrm>
            <a:off x="4572000" y="3189375"/>
            <a:ext cx="3774000" cy="52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Nor an insta.</a:t>
            </a:r>
            <a:endParaRPr b="1">
              <a:solidFill>
                <a:srgbClr val="FFFFFF"/>
              </a:solidFill>
            </a:endParaRPr>
          </a:p>
        </p:txBody>
      </p:sp>
      <p:pic>
        <p:nvPicPr>
          <p:cNvPr id="164" name="Google Shape;164;p22"/>
          <p:cNvPicPr preferRelativeResize="0"/>
          <p:nvPr/>
        </p:nvPicPr>
        <p:blipFill rotWithShape="1">
          <a:blip r:embed="rId3">
            <a:alphaModFix/>
          </a:blip>
          <a:srcRect l="34952" t="15548" r="37281" b="17865"/>
          <a:stretch/>
        </p:blipFill>
        <p:spPr>
          <a:xfrm>
            <a:off x="8008252" y="1163528"/>
            <a:ext cx="739999" cy="675275"/>
          </a:xfrm>
          <a:prstGeom prst="rect">
            <a:avLst/>
          </a:prstGeom>
          <a:noFill/>
          <a:ln>
            <a:noFill/>
          </a:ln>
        </p:spPr>
      </p:pic>
      <p:sp>
        <p:nvSpPr>
          <p:cNvPr id="165" name="Google Shape;165;p22"/>
          <p:cNvSpPr txBox="1">
            <a:spLocks noGrp="1"/>
          </p:cNvSpPr>
          <p:nvPr>
            <p:ph type="subTitle" idx="1"/>
          </p:nvPr>
        </p:nvSpPr>
        <p:spPr>
          <a:xfrm>
            <a:off x="2677925" y="4379875"/>
            <a:ext cx="1894200" cy="52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b="1"/>
              <a:t>(But they can </a:t>
            </a:r>
            <a:endParaRPr sz="1900" b="1"/>
          </a:p>
        </p:txBody>
      </p:sp>
      <p:sp>
        <p:nvSpPr>
          <p:cNvPr id="166" name="Google Shape;166;p22"/>
          <p:cNvSpPr txBox="1">
            <a:spLocks noGrp="1"/>
          </p:cNvSpPr>
          <p:nvPr>
            <p:ph type="subTitle" idx="1"/>
          </p:nvPr>
        </p:nvSpPr>
        <p:spPr>
          <a:xfrm>
            <a:off x="4572000" y="4379875"/>
            <a:ext cx="1833900" cy="52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be helpful)</a:t>
            </a:r>
            <a:endParaRPr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Intro to Facebook Advertising</a:t>
            </a:r>
            <a:endParaRPr/>
          </a:p>
        </p:txBody>
      </p:sp>
      <p:pic>
        <p:nvPicPr>
          <p:cNvPr id="172" name="Google Shape;172;p23"/>
          <p:cNvPicPr preferRelativeResize="0"/>
          <p:nvPr/>
        </p:nvPicPr>
        <p:blipFill>
          <a:blip r:embed="rId3">
            <a:alphaModFix/>
          </a:blip>
          <a:stretch>
            <a:fillRect/>
          </a:stretch>
        </p:blipFill>
        <p:spPr>
          <a:xfrm>
            <a:off x="280071" y="1677199"/>
            <a:ext cx="4530804" cy="3672900"/>
          </a:xfrm>
          <a:prstGeom prst="rect">
            <a:avLst/>
          </a:prstGeom>
          <a:noFill/>
          <a:ln>
            <a:noFill/>
          </a:ln>
        </p:spPr>
      </p:pic>
      <p:pic>
        <p:nvPicPr>
          <p:cNvPr id="173" name="Google Shape;173;p23"/>
          <p:cNvPicPr preferRelativeResize="0"/>
          <p:nvPr/>
        </p:nvPicPr>
        <p:blipFill>
          <a:blip r:embed="rId4">
            <a:alphaModFix/>
          </a:blip>
          <a:stretch>
            <a:fillRect/>
          </a:stretch>
        </p:blipFill>
        <p:spPr>
          <a:xfrm>
            <a:off x="5163200" y="1677200"/>
            <a:ext cx="3717344" cy="3672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4"/>
          <p:cNvSpPr txBox="1">
            <a:spLocks noGrp="1"/>
          </p:cNvSpPr>
          <p:nvPr>
            <p:ph type="title"/>
          </p:nvPr>
        </p:nvSpPr>
        <p:spPr>
          <a:xfrm>
            <a:off x="248275" y="74767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Intro to Campaign Logo &amp; Design</a:t>
            </a:r>
            <a:endParaRPr/>
          </a:p>
        </p:txBody>
      </p:sp>
      <p:sp>
        <p:nvSpPr>
          <p:cNvPr id="179" name="Google Shape;179;p24"/>
          <p:cNvSpPr txBox="1">
            <a:spLocks noGrp="1"/>
          </p:cNvSpPr>
          <p:nvPr>
            <p:ph type="body" idx="1"/>
          </p:nvPr>
        </p:nvSpPr>
        <p:spPr>
          <a:xfrm>
            <a:off x="256750" y="1927100"/>
            <a:ext cx="4540500" cy="459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t>Principles of Campaign Design</a:t>
            </a:r>
            <a:endParaRPr sz="1600"/>
          </a:p>
        </p:txBody>
      </p:sp>
      <p:pic>
        <p:nvPicPr>
          <p:cNvPr id="180" name="Google Shape;180;p24"/>
          <p:cNvPicPr preferRelativeResize="0"/>
          <p:nvPr/>
        </p:nvPicPr>
        <p:blipFill>
          <a:blip r:embed="rId3">
            <a:alphaModFix/>
          </a:blip>
          <a:stretch>
            <a:fillRect/>
          </a:stretch>
        </p:blipFill>
        <p:spPr>
          <a:xfrm>
            <a:off x="4823488" y="2116838"/>
            <a:ext cx="4050425" cy="2548392"/>
          </a:xfrm>
          <a:prstGeom prst="rect">
            <a:avLst/>
          </a:prstGeom>
          <a:noFill/>
          <a:ln>
            <a:noFill/>
          </a:ln>
        </p:spPr>
      </p:pic>
      <p:pic>
        <p:nvPicPr>
          <p:cNvPr id="181" name="Google Shape;181;p24"/>
          <p:cNvPicPr preferRelativeResize="0"/>
          <p:nvPr/>
        </p:nvPicPr>
        <p:blipFill>
          <a:blip r:embed="rId4">
            <a:alphaModFix/>
          </a:blip>
          <a:stretch>
            <a:fillRect/>
          </a:stretch>
        </p:blipFill>
        <p:spPr>
          <a:xfrm>
            <a:off x="4623250" y="1927830"/>
            <a:ext cx="2128000" cy="2128000"/>
          </a:xfrm>
          <a:prstGeom prst="rect">
            <a:avLst/>
          </a:prstGeom>
          <a:noFill/>
          <a:ln w="9525" cap="flat" cmpd="sng">
            <a:solidFill>
              <a:srgbClr val="333333"/>
            </a:solidFill>
            <a:prstDash val="solid"/>
            <a:round/>
            <a:headEnd type="none" w="sm" len="sm"/>
            <a:tailEnd type="none" w="sm" len="sm"/>
          </a:ln>
        </p:spPr>
      </p:pic>
      <p:sp>
        <p:nvSpPr>
          <p:cNvPr id="182" name="Google Shape;182;p24"/>
          <p:cNvSpPr txBox="1"/>
          <p:nvPr/>
        </p:nvSpPr>
        <p:spPr>
          <a:xfrm>
            <a:off x="430750" y="2473875"/>
            <a:ext cx="4192500" cy="3279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2"/>
              </a:buClr>
              <a:buSzPts val="1600"/>
              <a:buFont typeface="Montserrat"/>
              <a:buAutoNum type="arabicPeriod"/>
            </a:pPr>
            <a:r>
              <a:rPr lang="en" sz="1600">
                <a:solidFill>
                  <a:schemeClr val="dk2"/>
                </a:solidFill>
                <a:latin typeface="Montserrat"/>
                <a:ea typeface="Montserrat"/>
                <a:cs typeface="Montserrat"/>
                <a:sym typeface="Montserrat"/>
              </a:rPr>
              <a:t>Keep it simple - Less is more</a:t>
            </a:r>
            <a:endParaRPr/>
          </a:p>
        </p:txBody>
      </p:sp>
      <p:sp>
        <p:nvSpPr>
          <p:cNvPr id="183" name="Google Shape;183;p24"/>
          <p:cNvSpPr txBox="1"/>
          <p:nvPr/>
        </p:nvSpPr>
        <p:spPr>
          <a:xfrm>
            <a:off x="510525" y="2888950"/>
            <a:ext cx="4192500" cy="59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a:solidFill>
                  <a:schemeClr val="dk2"/>
                </a:solidFill>
                <a:latin typeface="Montserrat"/>
                <a:ea typeface="Montserrat"/>
                <a:cs typeface="Montserrat"/>
                <a:sym typeface="Montserrat"/>
              </a:rPr>
              <a:t>2.  Key info: Name, City/Town, Office</a:t>
            </a:r>
            <a:endParaRPr/>
          </a:p>
        </p:txBody>
      </p:sp>
      <p:sp>
        <p:nvSpPr>
          <p:cNvPr id="184" name="Google Shape;184;p24"/>
          <p:cNvSpPr txBox="1"/>
          <p:nvPr/>
        </p:nvSpPr>
        <p:spPr>
          <a:xfrm>
            <a:off x="510525" y="3338575"/>
            <a:ext cx="4192500" cy="42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a:solidFill>
                  <a:schemeClr val="dk2"/>
                </a:solidFill>
                <a:latin typeface="Montserrat"/>
                <a:ea typeface="Montserrat"/>
                <a:cs typeface="Montserrat"/>
                <a:sym typeface="Montserrat"/>
              </a:rPr>
              <a:t>3.  Primary candidates - Primary date</a:t>
            </a:r>
            <a:endParaRPr/>
          </a:p>
        </p:txBody>
      </p:sp>
      <p:sp>
        <p:nvSpPr>
          <p:cNvPr id="185" name="Google Shape;185;p24"/>
          <p:cNvSpPr txBox="1"/>
          <p:nvPr/>
        </p:nvSpPr>
        <p:spPr>
          <a:xfrm>
            <a:off x="510525" y="4191175"/>
            <a:ext cx="4192500" cy="42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a:solidFill>
                  <a:schemeClr val="dk2"/>
                </a:solidFill>
                <a:latin typeface="Montserrat"/>
                <a:ea typeface="Montserrat"/>
                <a:cs typeface="Montserrat"/>
                <a:sym typeface="Montserrat"/>
              </a:rPr>
              <a:t>5.  Use the space (grandmother test)</a:t>
            </a:r>
            <a:endParaRPr/>
          </a:p>
        </p:txBody>
      </p:sp>
      <p:sp>
        <p:nvSpPr>
          <p:cNvPr id="186" name="Google Shape;186;p24"/>
          <p:cNvSpPr txBox="1"/>
          <p:nvPr/>
        </p:nvSpPr>
        <p:spPr>
          <a:xfrm>
            <a:off x="510525" y="3764863"/>
            <a:ext cx="4192500" cy="42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a:solidFill>
                  <a:schemeClr val="dk2"/>
                </a:solidFill>
                <a:latin typeface="Montserrat"/>
                <a:ea typeface="Montserrat"/>
                <a:cs typeface="Montserrat"/>
                <a:sym typeface="Montserrat"/>
              </a:rPr>
              <a:t>4.  If printing- remember colors cost</a:t>
            </a:r>
            <a:endParaRPr/>
          </a:p>
        </p:txBody>
      </p:sp>
      <p:pic>
        <p:nvPicPr>
          <p:cNvPr id="187" name="Google Shape;187;p24"/>
          <p:cNvPicPr preferRelativeResize="0"/>
          <p:nvPr/>
        </p:nvPicPr>
        <p:blipFill>
          <a:blip r:embed="rId5">
            <a:alphaModFix/>
          </a:blip>
          <a:stretch>
            <a:fillRect/>
          </a:stretch>
        </p:blipFill>
        <p:spPr>
          <a:xfrm>
            <a:off x="5226950" y="2233076"/>
            <a:ext cx="3243421" cy="2548403"/>
          </a:xfrm>
          <a:prstGeom prst="rect">
            <a:avLst/>
          </a:prstGeom>
          <a:noFill/>
          <a:ln>
            <a:noFill/>
          </a:ln>
        </p:spPr>
      </p:pic>
      <p:pic>
        <p:nvPicPr>
          <p:cNvPr id="188" name="Google Shape;188;p24"/>
          <p:cNvPicPr preferRelativeResize="0"/>
          <p:nvPr/>
        </p:nvPicPr>
        <p:blipFill rotWithShape="1">
          <a:blip r:embed="rId6">
            <a:alphaModFix/>
          </a:blip>
          <a:srcRect l="546" t="1361"/>
          <a:stretch/>
        </p:blipFill>
        <p:spPr>
          <a:xfrm>
            <a:off x="4752412" y="1907950"/>
            <a:ext cx="4192502" cy="1508775"/>
          </a:xfrm>
          <a:prstGeom prst="rect">
            <a:avLst/>
          </a:prstGeom>
          <a:noFill/>
          <a:ln>
            <a:noFill/>
          </a:ln>
        </p:spPr>
      </p:pic>
      <p:pic>
        <p:nvPicPr>
          <p:cNvPr id="189" name="Google Shape;189;p24"/>
          <p:cNvPicPr preferRelativeResize="0"/>
          <p:nvPr/>
        </p:nvPicPr>
        <p:blipFill>
          <a:blip r:embed="rId7">
            <a:alphaModFix/>
          </a:blip>
          <a:stretch>
            <a:fillRect/>
          </a:stretch>
        </p:blipFill>
        <p:spPr>
          <a:xfrm>
            <a:off x="5897613" y="3487750"/>
            <a:ext cx="1902099" cy="1594526"/>
          </a:xfrm>
          <a:prstGeom prst="rect">
            <a:avLst/>
          </a:prstGeom>
          <a:noFill/>
          <a:ln>
            <a:noFill/>
          </a:ln>
        </p:spPr>
      </p:pic>
      <p:pic>
        <p:nvPicPr>
          <p:cNvPr id="190" name="Google Shape;190;p24"/>
          <p:cNvPicPr preferRelativeResize="0"/>
          <p:nvPr/>
        </p:nvPicPr>
        <p:blipFill>
          <a:blip r:embed="rId8">
            <a:alphaModFix/>
          </a:blip>
          <a:stretch>
            <a:fillRect/>
          </a:stretch>
        </p:blipFill>
        <p:spPr>
          <a:xfrm>
            <a:off x="6751250" y="2690625"/>
            <a:ext cx="2128000" cy="2128000"/>
          </a:xfrm>
          <a:prstGeom prst="rect">
            <a:avLst/>
          </a:prstGeom>
          <a:noFill/>
          <a:ln>
            <a:noFill/>
          </a:ln>
        </p:spPr>
      </p:pic>
      <p:pic>
        <p:nvPicPr>
          <p:cNvPr id="191" name="Google Shape;191;p24" descr="Custom Yard Signs | Cheap Lawn Signs for -50% Off | CanvasPeople"/>
          <p:cNvPicPr preferRelativeResize="0"/>
          <p:nvPr/>
        </p:nvPicPr>
        <p:blipFill>
          <a:blip r:embed="rId9">
            <a:alphaModFix/>
          </a:blip>
          <a:stretch>
            <a:fillRect/>
          </a:stretch>
        </p:blipFill>
        <p:spPr>
          <a:xfrm>
            <a:off x="5385463" y="1927825"/>
            <a:ext cx="2926425" cy="2926425"/>
          </a:xfrm>
          <a:prstGeom prst="rect">
            <a:avLst/>
          </a:prstGeom>
          <a:noFill/>
          <a:ln>
            <a:noFill/>
          </a:ln>
        </p:spPr>
      </p:pic>
      <p:sp>
        <p:nvSpPr>
          <p:cNvPr id="192" name="Google Shape;192;p24"/>
          <p:cNvSpPr txBox="1"/>
          <p:nvPr/>
        </p:nvSpPr>
        <p:spPr>
          <a:xfrm>
            <a:off x="5970250" y="2571750"/>
            <a:ext cx="471900" cy="5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chemeClr val="accent2"/>
                </a:solidFill>
                <a:latin typeface="Montserrat"/>
                <a:ea typeface="Montserrat"/>
                <a:cs typeface="Montserrat"/>
                <a:sym typeface="Montserrat"/>
              </a:rPr>
              <a:t>$</a:t>
            </a:r>
            <a:endParaRPr sz="2600" b="1">
              <a:solidFill>
                <a:schemeClr val="accent2"/>
              </a:solidFill>
              <a:latin typeface="Montserrat"/>
              <a:ea typeface="Montserrat"/>
              <a:cs typeface="Montserrat"/>
              <a:sym typeface="Montserrat"/>
            </a:endParaRPr>
          </a:p>
        </p:txBody>
      </p:sp>
      <p:sp>
        <p:nvSpPr>
          <p:cNvPr id="193" name="Google Shape;193;p24"/>
          <p:cNvSpPr txBox="1"/>
          <p:nvPr/>
        </p:nvSpPr>
        <p:spPr>
          <a:xfrm>
            <a:off x="7327788" y="2571750"/>
            <a:ext cx="471900" cy="5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chemeClr val="accent2"/>
                </a:solidFill>
                <a:latin typeface="Montserrat"/>
                <a:ea typeface="Montserrat"/>
                <a:cs typeface="Montserrat"/>
                <a:sym typeface="Montserrat"/>
              </a:rPr>
              <a:t>$</a:t>
            </a:r>
            <a:endParaRPr sz="2600" b="1">
              <a:solidFill>
                <a:schemeClr val="accent2"/>
              </a:solidFill>
              <a:latin typeface="Montserrat"/>
              <a:ea typeface="Montserrat"/>
              <a:cs typeface="Montserrat"/>
              <a:sym typeface="Montserrat"/>
            </a:endParaRPr>
          </a:p>
        </p:txBody>
      </p:sp>
      <p:sp>
        <p:nvSpPr>
          <p:cNvPr id="194" name="Google Shape;194;p24"/>
          <p:cNvSpPr txBox="1"/>
          <p:nvPr/>
        </p:nvSpPr>
        <p:spPr>
          <a:xfrm>
            <a:off x="6669438" y="3338575"/>
            <a:ext cx="358500" cy="5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chemeClr val="accent2"/>
                </a:solidFill>
                <a:latin typeface="Montserrat"/>
                <a:ea typeface="Montserrat"/>
                <a:cs typeface="Montserrat"/>
                <a:sym typeface="Montserrat"/>
              </a:rPr>
              <a:t>$</a:t>
            </a:r>
            <a:endParaRPr sz="2600" b="1">
              <a:solidFill>
                <a:schemeClr val="accent2"/>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par>
                                <p:cTn id="8" presetID="10" presetClass="entr" presetSubtype="0" fill="hold" nodeType="withEffect">
                                  <p:stCondLst>
                                    <p:cond delay="0"/>
                                  </p:stCondLst>
                                  <p:childTnLst>
                                    <p:set>
                                      <p:cBhvr>
                                        <p:cTn id="9" dur="1" fill="hold">
                                          <p:stCondLst>
                                            <p:cond delay="0"/>
                                          </p:stCondLst>
                                        </p:cTn>
                                        <p:tgtEl>
                                          <p:spTgt spid="182"/>
                                        </p:tgtEl>
                                        <p:attrNameLst>
                                          <p:attrName>style.visibility</p:attrName>
                                        </p:attrNameLst>
                                      </p:cBhvr>
                                      <p:to>
                                        <p:strVal val="visible"/>
                                      </p:to>
                                    </p:set>
                                    <p:animEffect transition="in" filter="fade">
                                      <p:cBhvr>
                                        <p:cTn id="10" dur="1000"/>
                                        <p:tgtEl>
                                          <p:spTgt spid="1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187"/>
                                        </p:tgtEl>
                                      </p:cBhvr>
                                    </p:animEffect>
                                    <p:set>
                                      <p:cBhvr>
                                        <p:cTn id="15" dur="1" fill="hold">
                                          <p:stCondLst>
                                            <p:cond delay="1000"/>
                                          </p:stCondLst>
                                        </p:cTn>
                                        <p:tgtEl>
                                          <p:spTgt spid="18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81"/>
                                        </p:tgtEl>
                                        <p:attrNameLst>
                                          <p:attrName>style.visibility</p:attrName>
                                        </p:attrNameLst>
                                      </p:cBhvr>
                                      <p:to>
                                        <p:strVal val="visible"/>
                                      </p:to>
                                    </p:set>
                                    <p:animEffect transition="in" filter="fade">
                                      <p:cBhvr>
                                        <p:cTn id="18" dur="1000"/>
                                        <p:tgtEl>
                                          <p:spTgt spid="181"/>
                                        </p:tgtEl>
                                      </p:cBhvr>
                                    </p:animEffect>
                                  </p:childTnLst>
                                </p:cTn>
                              </p:par>
                              <p:par>
                                <p:cTn id="19" presetID="10" presetClass="entr" presetSubtype="0" fill="hold" nodeType="with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fade">
                                      <p:cBhvr>
                                        <p:cTn id="21" dur="1000"/>
                                        <p:tgtEl>
                                          <p:spTgt spid="190"/>
                                        </p:tgtEl>
                                      </p:cBhvr>
                                    </p:animEffect>
                                  </p:childTnLst>
                                </p:cTn>
                              </p:par>
                              <p:par>
                                <p:cTn id="22" presetID="10" presetClass="entr" presetSubtype="0" fill="hold" nodeType="withEffect">
                                  <p:stCondLst>
                                    <p:cond delay="0"/>
                                  </p:stCondLst>
                                  <p:childTnLst>
                                    <p:set>
                                      <p:cBhvr>
                                        <p:cTn id="23" dur="1" fill="hold">
                                          <p:stCondLst>
                                            <p:cond delay="0"/>
                                          </p:stCondLst>
                                        </p:cTn>
                                        <p:tgtEl>
                                          <p:spTgt spid="183"/>
                                        </p:tgtEl>
                                        <p:attrNameLst>
                                          <p:attrName>style.visibility</p:attrName>
                                        </p:attrNameLst>
                                      </p:cBhvr>
                                      <p:to>
                                        <p:strVal val="visible"/>
                                      </p:to>
                                    </p:set>
                                    <p:animEffect transition="in" filter="fade">
                                      <p:cBhvr>
                                        <p:cTn id="24" dur="1000"/>
                                        <p:tgtEl>
                                          <p:spTgt spid="18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00"/>
                                        <p:tgtEl>
                                          <p:spTgt spid="181"/>
                                        </p:tgtEl>
                                      </p:cBhvr>
                                    </p:animEffect>
                                    <p:set>
                                      <p:cBhvr>
                                        <p:cTn id="29" dur="1" fill="hold">
                                          <p:stCondLst>
                                            <p:cond delay="1000"/>
                                          </p:stCondLst>
                                        </p:cTn>
                                        <p:tgtEl>
                                          <p:spTgt spid="18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190"/>
                                        </p:tgtEl>
                                      </p:cBhvr>
                                    </p:animEffect>
                                    <p:set>
                                      <p:cBhvr>
                                        <p:cTn id="32" dur="1" fill="hold">
                                          <p:stCondLst>
                                            <p:cond delay="1000"/>
                                          </p:stCondLst>
                                        </p:cTn>
                                        <p:tgtEl>
                                          <p:spTgt spid="190"/>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88"/>
                                        </p:tgtEl>
                                        <p:attrNameLst>
                                          <p:attrName>style.visibility</p:attrName>
                                        </p:attrNameLst>
                                      </p:cBhvr>
                                      <p:to>
                                        <p:strVal val="visible"/>
                                      </p:to>
                                    </p:set>
                                    <p:animEffect transition="in" filter="fade">
                                      <p:cBhvr>
                                        <p:cTn id="35" dur="1000"/>
                                        <p:tgtEl>
                                          <p:spTgt spid="188"/>
                                        </p:tgtEl>
                                      </p:cBhvr>
                                    </p:animEffect>
                                  </p:childTnLst>
                                </p:cTn>
                              </p:par>
                              <p:par>
                                <p:cTn id="36" presetID="10" presetClass="entr" presetSubtype="0" fill="hold" nodeType="withEffect">
                                  <p:stCondLst>
                                    <p:cond delay="0"/>
                                  </p:stCondLst>
                                  <p:childTnLst>
                                    <p:set>
                                      <p:cBhvr>
                                        <p:cTn id="37" dur="1" fill="hold">
                                          <p:stCondLst>
                                            <p:cond delay="0"/>
                                          </p:stCondLst>
                                        </p:cTn>
                                        <p:tgtEl>
                                          <p:spTgt spid="189"/>
                                        </p:tgtEl>
                                        <p:attrNameLst>
                                          <p:attrName>style.visibility</p:attrName>
                                        </p:attrNameLst>
                                      </p:cBhvr>
                                      <p:to>
                                        <p:strVal val="visible"/>
                                      </p:to>
                                    </p:set>
                                    <p:animEffect transition="in" filter="fade">
                                      <p:cBhvr>
                                        <p:cTn id="38" dur="1000"/>
                                        <p:tgtEl>
                                          <p:spTgt spid="189"/>
                                        </p:tgtEl>
                                      </p:cBhvr>
                                    </p:animEffect>
                                  </p:childTnLst>
                                </p:cTn>
                              </p:par>
                              <p:par>
                                <p:cTn id="39" presetID="10" presetClass="entr" presetSubtype="0" fill="hold" nodeType="withEffect">
                                  <p:stCondLst>
                                    <p:cond delay="0"/>
                                  </p:stCondLst>
                                  <p:childTnLst>
                                    <p:set>
                                      <p:cBhvr>
                                        <p:cTn id="40" dur="1" fill="hold">
                                          <p:stCondLst>
                                            <p:cond delay="0"/>
                                          </p:stCondLst>
                                        </p:cTn>
                                        <p:tgtEl>
                                          <p:spTgt spid="184"/>
                                        </p:tgtEl>
                                        <p:attrNameLst>
                                          <p:attrName>style.visibility</p:attrName>
                                        </p:attrNameLst>
                                      </p:cBhvr>
                                      <p:to>
                                        <p:strVal val="visible"/>
                                      </p:to>
                                    </p:set>
                                    <p:animEffect transition="in" filter="fade">
                                      <p:cBhvr>
                                        <p:cTn id="41" dur="1000"/>
                                        <p:tgtEl>
                                          <p:spTgt spid="18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6"/>
                                        </p:tgtEl>
                                        <p:attrNameLst>
                                          <p:attrName>style.visibility</p:attrName>
                                        </p:attrNameLst>
                                      </p:cBhvr>
                                      <p:to>
                                        <p:strVal val="visible"/>
                                      </p:to>
                                    </p:set>
                                    <p:animEffect transition="in" filter="fade">
                                      <p:cBhvr>
                                        <p:cTn id="46" dur="1000"/>
                                        <p:tgtEl>
                                          <p:spTgt spid="186"/>
                                        </p:tgtEl>
                                      </p:cBhvr>
                                    </p:animEffect>
                                  </p:childTnLst>
                                </p:cTn>
                              </p:par>
                              <p:par>
                                <p:cTn id="47" presetID="10" presetClass="exit" presetSubtype="0" fill="hold" nodeType="withEffect">
                                  <p:stCondLst>
                                    <p:cond delay="0"/>
                                  </p:stCondLst>
                                  <p:childTnLst>
                                    <p:animEffect transition="out" filter="fade">
                                      <p:cBhvr>
                                        <p:cTn id="48" dur="1000"/>
                                        <p:tgtEl>
                                          <p:spTgt spid="188"/>
                                        </p:tgtEl>
                                      </p:cBhvr>
                                    </p:animEffect>
                                    <p:set>
                                      <p:cBhvr>
                                        <p:cTn id="49" dur="1" fill="hold">
                                          <p:stCondLst>
                                            <p:cond delay="1000"/>
                                          </p:stCondLst>
                                        </p:cTn>
                                        <p:tgtEl>
                                          <p:spTgt spid="18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1000"/>
                                        <p:tgtEl>
                                          <p:spTgt spid="189"/>
                                        </p:tgtEl>
                                      </p:cBhvr>
                                    </p:animEffect>
                                    <p:set>
                                      <p:cBhvr>
                                        <p:cTn id="52" dur="1" fill="hold">
                                          <p:stCondLst>
                                            <p:cond delay="1000"/>
                                          </p:stCondLst>
                                        </p:cTn>
                                        <p:tgtEl>
                                          <p:spTgt spid="189"/>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191"/>
                                        </p:tgtEl>
                                        <p:attrNameLst>
                                          <p:attrName>style.visibility</p:attrName>
                                        </p:attrNameLst>
                                      </p:cBhvr>
                                      <p:to>
                                        <p:strVal val="visible"/>
                                      </p:to>
                                    </p:set>
                                    <p:animEffect transition="in" filter="fade">
                                      <p:cBhvr>
                                        <p:cTn id="55" dur="1000"/>
                                        <p:tgtEl>
                                          <p:spTgt spid="191"/>
                                        </p:tgtEl>
                                      </p:cBhvr>
                                    </p:animEffect>
                                  </p:childTnLst>
                                </p:cTn>
                              </p:par>
                              <p:par>
                                <p:cTn id="56" presetID="10" presetClass="entr" presetSubtype="0" fill="hold" nodeType="withEffect">
                                  <p:stCondLst>
                                    <p:cond delay="0"/>
                                  </p:stCondLst>
                                  <p:childTnLst>
                                    <p:set>
                                      <p:cBhvr>
                                        <p:cTn id="57" dur="1" fill="hold">
                                          <p:stCondLst>
                                            <p:cond delay="0"/>
                                          </p:stCondLst>
                                        </p:cTn>
                                        <p:tgtEl>
                                          <p:spTgt spid="192"/>
                                        </p:tgtEl>
                                        <p:attrNameLst>
                                          <p:attrName>style.visibility</p:attrName>
                                        </p:attrNameLst>
                                      </p:cBhvr>
                                      <p:to>
                                        <p:strVal val="visible"/>
                                      </p:to>
                                    </p:set>
                                    <p:animEffect transition="in" filter="fade">
                                      <p:cBhvr>
                                        <p:cTn id="58" dur="1000"/>
                                        <p:tgtEl>
                                          <p:spTgt spid="192"/>
                                        </p:tgtEl>
                                      </p:cBhvr>
                                    </p:animEffect>
                                  </p:childTnLst>
                                </p:cTn>
                              </p:par>
                              <p:par>
                                <p:cTn id="59" presetID="10" presetClass="entr" presetSubtype="0" fill="hold" nodeType="withEffect">
                                  <p:stCondLst>
                                    <p:cond delay="0"/>
                                  </p:stCondLst>
                                  <p:childTnLst>
                                    <p:set>
                                      <p:cBhvr>
                                        <p:cTn id="60" dur="1" fill="hold">
                                          <p:stCondLst>
                                            <p:cond delay="0"/>
                                          </p:stCondLst>
                                        </p:cTn>
                                        <p:tgtEl>
                                          <p:spTgt spid="194"/>
                                        </p:tgtEl>
                                        <p:attrNameLst>
                                          <p:attrName>style.visibility</p:attrName>
                                        </p:attrNameLst>
                                      </p:cBhvr>
                                      <p:to>
                                        <p:strVal val="visible"/>
                                      </p:to>
                                    </p:set>
                                    <p:animEffect transition="in" filter="fade">
                                      <p:cBhvr>
                                        <p:cTn id="61" dur="1000"/>
                                        <p:tgtEl>
                                          <p:spTgt spid="194"/>
                                        </p:tgtEl>
                                      </p:cBhvr>
                                    </p:animEffect>
                                  </p:childTnLst>
                                </p:cTn>
                              </p:par>
                              <p:par>
                                <p:cTn id="62" presetID="10" presetClass="entr" presetSubtype="0" fill="hold" nodeType="withEffect">
                                  <p:stCondLst>
                                    <p:cond delay="0"/>
                                  </p:stCondLst>
                                  <p:childTnLst>
                                    <p:set>
                                      <p:cBhvr>
                                        <p:cTn id="63" dur="1" fill="hold">
                                          <p:stCondLst>
                                            <p:cond delay="0"/>
                                          </p:stCondLst>
                                        </p:cTn>
                                        <p:tgtEl>
                                          <p:spTgt spid="193"/>
                                        </p:tgtEl>
                                        <p:attrNameLst>
                                          <p:attrName>style.visibility</p:attrName>
                                        </p:attrNameLst>
                                      </p:cBhvr>
                                      <p:to>
                                        <p:strVal val="visible"/>
                                      </p:to>
                                    </p:set>
                                    <p:animEffect transition="in" filter="fade">
                                      <p:cBhvr>
                                        <p:cTn id="64" dur="1000"/>
                                        <p:tgtEl>
                                          <p:spTgt spid="19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85"/>
                                        </p:tgtEl>
                                        <p:attrNameLst>
                                          <p:attrName>style.visibility</p:attrName>
                                        </p:attrNameLst>
                                      </p:cBhvr>
                                      <p:to>
                                        <p:strVal val="visible"/>
                                      </p:to>
                                    </p:set>
                                    <p:animEffect transition="in" filter="fade">
                                      <p:cBhvr>
                                        <p:cTn id="69" dur="1000"/>
                                        <p:tgtEl>
                                          <p:spTgt spid="185"/>
                                        </p:tgtEl>
                                      </p:cBhvr>
                                    </p:animEffect>
                                  </p:childTnLst>
                                </p:cTn>
                              </p:par>
                              <p:par>
                                <p:cTn id="70" presetID="10" presetClass="exit" presetSubtype="0" fill="hold" nodeType="withEffect">
                                  <p:stCondLst>
                                    <p:cond delay="0"/>
                                  </p:stCondLst>
                                  <p:childTnLst>
                                    <p:animEffect transition="out" filter="fade">
                                      <p:cBhvr>
                                        <p:cTn id="71" dur="1000"/>
                                        <p:tgtEl>
                                          <p:spTgt spid="191"/>
                                        </p:tgtEl>
                                      </p:cBhvr>
                                    </p:animEffect>
                                    <p:set>
                                      <p:cBhvr>
                                        <p:cTn id="72" dur="1" fill="hold">
                                          <p:stCondLst>
                                            <p:cond delay="1000"/>
                                          </p:stCondLst>
                                        </p:cTn>
                                        <p:tgtEl>
                                          <p:spTgt spid="19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1000"/>
                                        <p:tgtEl>
                                          <p:spTgt spid="192"/>
                                        </p:tgtEl>
                                      </p:cBhvr>
                                    </p:animEffect>
                                    <p:set>
                                      <p:cBhvr>
                                        <p:cTn id="75" dur="1" fill="hold">
                                          <p:stCondLst>
                                            <p:cond delay="1000"/>
                                          </p:stCondLst>
                                        </p:cTn>
                                        <p:tgtEl>
                                          <p:spTgt spid="192"/>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1000"/>
                                        <p:tgtEl>
                                          <p:spTgt spid="193"/>
                                        </p:tgtEl>
                                      </p:cBhvr>
                                    </p:animEffect>
                                    <p:set>
                                      <p:cBhvr>
                                        <p:cTn id="78" dur="1" fill="hold">
                                          <p:stCondLst>
                                            <p:cond delay="1000"/>
                                          </p:stCondLst>
                                        </p:cTn>
                                        <p:tgtEl>
                                          <p:spTgt spid="19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1000"/>
                                        <p:tgtEl>
                                          <p:spTgt spid="194"/>
                                        </p:tgtEl>
                                      </p:cBhvr>
                                    </p:animEffect>
                                    <p:set>
                                      <p:cBhvr>
                                        <p:cTn id="81" dur="1" fill="hold">
                                          <p:stCondLst>
                                            <p:cond delay="1000"/>
                                          </p:stCondLst>
                                        </p:cTn>
                                        <p:tgtEl>
                                          <p:spTgt spid="194"/>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80"/>
                                        </p:tgtEl>
                                        <p:attrNameLst>
                                          <p:attrName>style.visibility</p:attrName>
                                        </p:attrNameLst>
                                      </p:cBhvr>
                                      <p:to>
                                        <p:strVal val="visible"/>
                                      </p:to>
                                    </p:set>
                                    <p:animEffect transition="in" filter="fade">
                                      <p:cBhvr>
                                        <p:cTn id="84"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p:nvPr/>
        </p:nvSpPr>
        <p:spPr>
          <a:xfrm>
            <a:off x="2844300" y="424377"/>
            <a:ext cx="3957498" cy="3909060"/>
          </a:xfrm>
          <a:prstGeom prst="irregularSeal1">
            <a:avLst/>
          </a:prstGeom>
          <a:solidFill>
            <a:srgbClr val="FFFF00"/>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5"/>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Campaign Logo &amp; Design Tools</a:t>
            </a:r>
            <a:endParaRPr/>
          </a:p>
        </p:txBody>
      </p:sp>
      <p:pic>
        <p:nvPicPr>
          <p:cNvPr id="201" name="Google Shape;201;p25" descr="Canva Review for 2020"/>
          <p:cNvPicPr preferRelativeResize="0"/>
          <p:nvPr/>
        </p:nvPicPr>
        <p:blipFill>
          <a:blip r:embed="rId3">
            <a:alphaModFix/>
          </a:blip>
          <a:stretch>
            <a:fillRect/>
          </a:stretch>
        </p:blipFill>
        <p:spPr>
          <a:xfrm>
            <a:off x="1956025" y="1041438"/>
            <a:ext cx="5734049" cy="2867024"/>
          </a:xfrm>
          <a:prstGeom prst="rect">
            <a:avLst/>
          </a:prstGeom>
          <a:noFill/>
          <a:ln>
            <a:noFill/>
          </a:ln>
        </p:spPr>
      </p:pic>
      <p:pic>
        <p:nvPicPr>
          <p:cNvPr id="202" name="Google Shape;202;p25" descr="Creative business solutions | Adobe Creative Cloud for teams"/>
          <p:cNvPicPr preferRelativeResize="0"/>
          <p:nvPr/>
        </p:nvPicPr>
        <p:blipFill>
          <a:blip r:embed="rId4">
            <a:alphaModFix/>
          </a:blip>
          <a:stretch>
            <a:fillRect/>
          </a:stretch>
        </p:blipFill>
        <p:spPr>
          <a:xfrm>
            <a:off x="726413" y="790675"/>
            <a:ext cx="1558675" cy="1521625"/>
          </a:xfrm>
          <a:prstGeom prst="rect">
            <a:avLst/>
          </a:prstGeom>
          <a:noFill/>
          <a:ln>
            <a:noFill/>
          </a:ln>
        </p:spPr>
      </p:pic>
      <p:sp>
        <p:nvSpPr>
          <p:cNvPr id="203" name="Google Shape;203;p25"/>
          <p:cNvSpPr txBox="1"/>
          <p:nvPr/>
        </p:nvSpPr>
        <p:spPr>
          <a:xfrm>
            <a:off x="1112450" y="509050"/>
            <a:ext cx="786600" cy="3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Adobe</a:t>
            </a:r>
            <a:endParaRPr>
              <a:latin typeface="Montserrat"/>
              <a:ea typeface="Montserrat"/>
              <a:cs typeface="Montserrat"/>
              <a:sym typeface="Montserrat"/>
            </a:endParaRPr>
          </a:p>
        </p:txBody>
      </p:sp>
      <p:pic>
        <p:nvPicPr>
          <p:cNvPr id="204" name="Google Shape;204;p25" descr="BeFunky Reviews 2020: Details, Pricing, &amp; Features | G2"/>
          <p:cNvPicPr preferRelativeResize="0"/>
          <p:nvPr/>
        </p:nvPicPr>
        <p:blipFill>
          <a:blip r:embed="rId5">
            <a:alphaModFix/>
          </a:blip>
          <a:stretch>
            <a:fillRect/>
          </a:stretch>
        </p:blipFill>
        <p:spPr>
          <a:xfrm>
            <a:off x="376188" y="3147400"/>
            <a:ext cx="2259100" cy="1186025"/>
          </a:xfrm>
          <a:prstGeom prst="rect">
            <a:avLst/>
          </a:prstGeom>
          <a:noFill/>
          <a:ln>
            <a:noFill/>
          </a:ln>
        </p:spPr>
      </p:pic>
      <p:pic>
        <p:nvPicPr>
          <p:cNvPr id="205" name="Google Shape;205;p25"/>
          <p:cNvPicPr preferRelativeResize="0"/>
          <p:nvPr/>
        </p:nvPicPr>
        <p:blipFill>
          <a:blip r:embed="rId6">
            <a:alphaModFix/>
          </a:blip>
          <a:stretch>
            <a:fillRect/>
          </a:stretch>
        </p:blipFill>
        <p:spPr>
          <a:xfrm>
            <a:off x="7102750" y="1573950"/>
            <a:ext cx="1802000" cy="180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Breakout Session</a:t>
            </a:r>
            <a:endParaRPr/>
          </a:p>
        </p:txBody>
      </p:sp>
      <p:sp>
        <p:nvSpPr>
          <p:cNvPr id="211" name="Google Shape;211;p26"/>
          <p:cNvSpPr txBox="1">
            <a:spLocks noGrp="1"/>
          </p:cNvSpPr>
          <p:nvPr>
            <p:ph type="body" idx="2"/>
          </p:nvPr>
        </p:nvSpPr>
        <p:spPr>
          <a:xfrm>
            <a:off x="4961400" y="12331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b="1" u="sng"/>
              <a:t>Discussion Questions</a:t>
            </a:r>
            <a:endParaRPr sz="1600" b="1" u="sng"/>
          </a:p>
          <a:p>
            <a:pPr marL="457200" lvl="0" indent="-317500" algn="l" rtl="0">
              <a:spcBef>
                <a:spcPts val="1600"/>
              </a:spcBef>
              <a:spcAft>
                <a:spcPts val="0"/>
              </a:spcAft>
              <a:buSzPts val="1400"/>
              <a:buAutoNum type="arabicPeriod"/>
            </a:pPr>
            <a:r>
              <a:rPr lang="en" sz="1400"/>
              <a:t>What is the “main thread” of your story of self?</a:t>
            </a:r>
            <a:endParaRPr sz="1400"/>
          </a:p>
          <a:p>
            <a:pPr marL="457200" lvl="0" indent="0" algn="l" rtl="0">
              <a:spcBef>
                <a:spcPts val="1600"/>
              </a:spcBef>
              <a:spcAft>
                <a:spcPts val="0"/>
              </a:spcAft>
              <a:buNone/>
            </a:pPr>
            <a:endParaRPr sz="1400"/>
          </a:p>
          <a:p>
            <a:pPr marL="457200" lvl="0" indent="-317500" algn="l" rtl="0">
              <a:spcBef>
                <a:spcPts val="1600"/>
              </a:spcBef>
              <a:spcAft>
                <a:spcPts val="0"/>
              </a:spcAft>
              <a:buSzPts val="1400"/>
              <a:buAutoNum type="arabicPeriod"/>
            </a:pPr>
            <a:r>
              <a:rPr lang="en" sz="1400"/>
              <a:t>How will you use digital to repeat and reinforce your core message and key issues?</a:t>
            </a:r>
            <a:endParaRPr sz="1400"/>
          </a:p>
          <a:p>
            <a:pPr marL="457200" lvl="0" indent="0" algn="l" rtl="0">
              <a:spcBef>
                <a:spcPts val="1600"/>
              </a:spcBef>
              <a:spcAft>
                <a:spcPts val="0"/>
              </a:spcAft>
              <a:buNone/>
            </a:pPr>
            <a:endParaRPr sz="1400"/>
          </a:p>
          <a:p>
            <a:pPr marL="457200" lvl="0" indent="-317500" algn="l" rtl="0">
              <a:spcBef>
                <a:spcPts val="1600"/>
              </a:spcBef>
              <a:spcAft>
                <a:spcPts val="0"/>
              </a:spcAft>
              <a:buSzPts val="1400"/>
              <a:buAutoNum type="arabicPeriod"/>
            </a:pPr>
            <a:r>
              <a:rPr lang="en" sz="1400"/>
              <a:t>How will you use digital to bring supporters “up the ladder of engagement”?</a:t>
            </a:r>
            <a:endParaRPr sz="1400"/>
          </a:p>
          <a:p>
            <a:pPr marL="0" lvl="0" indent="0" algn="l" rtl="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Social Media Calendar &amp; Digi Tools</a:t>
            </a:r>
            <a:endParaRPr/>
          </a:p>
        </p:txBody>
      </p:sp>
      <p:sp>
        <p:nvSpPr>
          <p:cNvPr id="217" name="Google Shape;217;p27"/>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18" name="Google Shape;218;p27"/>
          <p:cNvSpPr txBox="1">
            <a:spLocks noGrp="1"/>
          </p:cNvSpPr>
          <p:nvPr>
            <p:ph type="body" idx="2"/>
          </p:nvPr>
        </p:nvSpPr>
        <p:spPr>
          <a:xfrm>
            <a:off x="6356975" y="1731900"/>
            <a:ext cx="2832600" cy="3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Free social media management tools</a:t>
            </a:r>
            <a:endParaRPr/>
          </a:p>
          <a:p>
            <a:pPr marL="457200" lvl="0" indent="-317500" algn="l" rtl="0">
              <a:spcBef>
                <a:spcPts val="1600"/>
              </a:spcBef>
              <a:spcAft>
                <a:spcPts val="0"/>
              </a:spcAft>
              <a:buSzPts val="1400"/>
              <a:buChar char="●"/>
            </a:pPr>
            <a:r>
              <a:rPr lang="en"/>
              <a:t>Tweet deck</a:t>
            </a:r>
            <a:endParaRPr/>
          </a:p>
          <a:p>
            <a:pPr marL="457200" lvl="0" indent="-317500" algn="l" rtl="0">
              <a:spcBef>
                <a:spcPts val="0"/>
              </a:spcBef>
              <a:spcAft>
                <a:spcPts val="0"/>
              </a:spcAft>
              <a:buSzPts val="1400"/>
              <a:buChar char="●"/>
            </a:pPr>
            <a:r>
              <a:rPr lang="en"/>
              <a:t>Facebook Tools</a:t>
            </a:r>
            <a:endParaRPr/>
          </a:p>
          <a:p>
            <a:pPr marL="457200" lvl="0" indent="-317500" algn="l" rtl="0">
              <a:spcBef>
                <a:spcPts val="0"/>
              </a:spcBef>
              <a:spcAft>
                <a:spcPts val="0"/>
              </a:spcAft>
              <a:buSzPts val="1400"/>
              <a:buChar char="●"/>
            </a:pPr>
            <a:r>
              <a:rPr lang="en"/>
              <a:t>Others...</a:t>
            </a:r>
            <a:endParaRPr/>
          </a:p>
        </p:txBody>
      </p:sp>
      <p:pic>
        <p:nvPicPr>
          <p:cNvPr id="219" name="Google Shape;219;p27"/>
          <p:cNvPicPr preferRelativeResize="0"/>
          <p:nvPr/>
        </p:nvPicPr>
        <p:blipFill>
          <a:blip r:embed="rId3">
            <a:alphaModFix/>
          </a:blip>
          <a:stretch>
            <a:fillRect/>
          </a:stretch>
        </p:blipFill>
        <p:spPr>
          <a:xfrm>
            <a:off x="0" y="1697125"/>
            <a:ext cx="6303577" cy="35504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Questions?</a:t>
            </a:r>
            <a:endParaRPr/>
          </a:p>
        </p:txBody>
      </p:sp>
      <p:sp>
        <p:nvSpPr>
          <p:cNvPr id="225" name="Google Shape;225;p28"/>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4572000" lvl="0" indent="457200" algn="l" rtl="0">
              <a:spcBef>
                <a:spcPts val="0"/>
              </a:spcBef>
              <a:spcAft>
                <a:spcPts val="0"/>
              </a:spcAft>
              <a:buNone/>
            </a:pPr>
            <a:r>
              <a:rPr lang="en"/>
              <a:t>Thank you for joining!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txBox="1">
            <a:spLocks noGrp="1"/>
          </p:cNvSpPr>
          <p:nvPr>
            <p:ph type="subTitle" idx="1"/>
          </p:nvPr>
        </p:nvSpPr>
        <p:spPr>
          <a:xfrm>
            <a:off x="714600" y="1015605"/>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New Hampshire Young Democrats have a proven track record supporting, advising, and fostering winning campaigns for young candidates.  Established in 2008, the NHYD Elections Program works year-round to recruit, train, and elect the next generation of progressive leadership to local, state and federal offices.</a:t>
            </a:r>
            <a:endParaRPr/>
          </a:p>
          <a:p>
            <a:pPr marL="4572000" lvl="0" indent="457200" algn="l" rtl="0">
              <a:spcBef>
                <a:spcPts val="0"/>
              </a:spcBef>
              <a:spcAft>
                <a:spcPts val="0"/>
              </a:spcAft>
              <a:buNone/>
            </a:pPr>
            <a:r>
              <a:rPr lang="en"/>
              <a:t> </a:t>
            </a:r>
            <a:endParaRPr/>
          </a:p>
          <a:p>
            <a:pPr marL="0" lvl="0" indent="0" algn="l" rtl="0">
              <a:spcBef>
                <a:spcPts val="0"/>
              </a:spcBef>
              <a:spcAft>
                <a:spcPts val="0"/>
              </a:spcAft>
              <a:buNone/>
            </a:pPr>
            <a:r>
              <a:rPr lang="en"/>
              <a:t>NHYD is committed to providing the resources necessary to create the next generation of progressive political leaders in New Hampshire. The New Hampshire Young Democrats have supported over 180 young Democrats running in municipal and statewide campaigns to date. </a:t>
            </a:r>
            <a:endParaRPr/>
          </a:p>
          <a:p>
            <a:pPr marL="0" lvl="0" indent="0" algn="l" rtl="0">
              <a:spcBef>
                <a:spcPts val="0"/>
              </a:spcBef>
              <a:spcAft>
                <a:spcPts val="0"/>
              </a:spcAft>
              <a:buNone/>
            </a:pPr>
            <a:endParaRPr/>
          </a:p>
          <a:p>
            <a:pPr marL="0" lvl="0" indent="0" algn="l" rtl="0">
              <a:spcBef>
                <a:spcPts val="0"/>
              </a:spcBef>
              <a:spcAft>
                <a:spcPts val="0"/>
              </a:spcAft>
              <a:buNone/>
            </a:pPr>
            <a:r>
              <a:rPr lang="en"/>
              <a:t>Can you help support that work? Donate today via </a:t>
            </a:r>
            <a:r>
              <a:rPr lang="en" u="sng">
                <a:solidFill>
                  <a:schemeClr val="hlink"/>
                </a:solidFill>
                <a:hlinkClick r:id="rId3"/>
              </a:rPr>
              <a:t>https://secure.actblue.com/donate/nhyoungdemocrats</a:t>
            </a:r>
            <a:endParaRPr/>
          </a:p>
        </p:txBody>
      </p:sp>
      <p:sp>
        <p:nvSpPr>
          <p:cNvPr id="231" name="Google Shape;231;p29"/>
          <p:cNvSpPr txBox="1"/>
          <p:nvPr/>
        </p:nvSpPr>
        <p:spPr>
          <a:xfrm>
            <a:off x="99700" y="357300"/>
            <a:ext cx="8650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lt1"/>
                </a:solidFill>
                <a:latin typeface="Montserrat"/>
                <a:ea typeface="Montserrat"/>
                <a:cs typeface="Montserrat"/>
                <a:sym typeface="Montserrat"/>
              </a:rPr>
              <a:t>This Training Provided Was Provided by the NHYD Elections Program</a:t>
            </a:r>
            <a:endParaRPr sz="1800" b="1">
              <a:solidFill>
                <a:schemeClr val="lt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0"/>
          <p:cNvSpPr txBox="1">
            <a:spLocks noGrp="1"/>
          </p:cNvSpPr>
          <p:nvPr>
            <p:ph type="ctrTitle"/>
          </p:nvPr>
        </p:nvSpPr>
        <p:spPr>
          <a:xfrm>
            <a:off x="116325" y="1638150"/>
            <a:ext cx="92940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Coming Soon: </a:t>
            </a:r>
            <a:endParaRPr/>
          </a:p>
          <a:p>
            <a:pPr marL="0" lvl="0" indent="0" algn="l" rtl="0">
              <a:spcBef>
                <a:spcPts val="0"/>
              </a:spcBef>
              <a:spcAft>
                <a:spcPts val="0"/>
              </a:spcAft>
              <a:buNone/>
            </a:pPr>
            <a:r>
              <a:rPr lang="en"/>
              <a:t>Our intro to Canva Training</a:t>
            </a:r>
            <a:endParaRPr/>
          </a:p>
        </p:txBody>
      </p:sp>
      <p:sp>
        <p:nvSpPr>
          <p:cNvPr id="237" name="Google Shape;237;p30"/>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Create a </a:t>
            </a:r>
            <a:r>
              <a:rPr lang="en" b="1"/>
              <a:t>free</a:t>
            </a:r>
            <a:r>
              <a:rPr lang="en"/>
              <a:t> account → </a:t>
            </a:r>
            <a:r>
              <a:rPr lang="en" b="1" u="sng">
                <a:solidFill>
                  <a:schemeClr val="hlink"/>
                </a:solidFill>
                <a:hlinkClick r:id="rId3"/>
              </a:rPr>
              <a:t>www.canva.com</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txBox="1">
            <a:spLocks noGrp="1"/>
          </p:cNvSpPr>
          <p:nvPr>
            <p:ph type="ctrTitle"/>
          </p:nvPr>
        </p:nvSpPr>
        <p:spPr>
          <a:xfrm>
            <a:off x="510800" y="2019700"/>
            <a:ext cx="8222100" cy="933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l" rtl="0">
              <a:spcBef>
                <a:spcPts val="0"/>
              </a:spcBef>
              <a:spcAft>
                <a:spcPts val="0"/>
              </a:spcAft>
              <a:buNone/>
            </a:pPr>
            <a:r>
              <a:rPr lang="en"/>
              <a:t>Welcome, candidates!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98250" y="16350"/>
            <a:ext cx="78810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Digital Messaging Workshop</a:t>
            </a:r>
            <a:endParaRPr/>
          </a:p>
        </p:txBody>
      </p:sp>
      <p:sp>
        <p:nvSpPr>
          <p:cNvPr id="85" name="Google Shape;85;p15"/>
          <p:cNvSpPr txBox="1">
            <a:spLocks noGrp="1"/>
          </p:cNvSpPr>
          <p:nvPr>
            <p:ph type="title"/>
          </p:nvPr>
        </p:nvSpPr>
        <p:spPr>
          <a:xfrm rot="-5400000">
            <a:off x="-397350" y="2529050"/>
            <a:ext cx="3721500" cy="767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6500">
                <a:solidFill>
                  <a:schemeClr val="dk2"/>
                </a:solidFill>
              </a:rPr>
              <a:t>Agenda</a:t>
            </a:r>
            <a:endParaRPr sz="6500">
              <a:solidFill>
                <a:schemeClr val="dk2"/>
              </a:solidFill>
            </a:endParaRPr>
          </a:p>
        </p:txBody>
      </p:sp>
      <p:sp>
        <p:nvSpPr>
          <p:cNvPr id="86" name="Google Shape;86;p15"/>
          <p:cNvSpPr txBox="1">
            <a:spLocks noGrp="1"/>
          </p:cNvSpPr>
          <p:nvPr>
            <p:ph type="body" idx="4294967295"/>
          </p:nvPr>
        </p:nvSpPr>
        <p:spPr>
          <a:xfrm>
            <a:off x="1847250" y="1067000"/>
            <a:ext cx="6217200" cy="36918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Clr>
                <a:schemeClr val="dk2"/>
              </a:buClr>
              <a:buSzPts val="1700"/>
              <a:buChar char="●"/>
            </a:pPr>
            <a:r>
              <a:rPr lang="en" sz="1700">
                <a:solidFill>
                  <a:schemeClr val="dk2"/>
                </a:solidFill>
              </a:rPr>
              <a:t>Introductions</a:t>
            </a:r>
            <a:endParaRPr sz="1700">
              <a:solidFill>
                <a:schemeClr val="dk2"/>
              </a:solidFill>
            </a:endParaRPr>
          </a:p>
          <a:p>
            <a:pPr marL="457200" lvl="0" indent="-336550" algn="l" rtl="0">
              <a:lnSpc>
                <a:spcPct val="150000"/>
              </a:lnSpc>
              <a:spcBef>
                <a:spcPts val="0"/>
              </a:spcBef>
              <a:spcAft>
                <a:spcPts val="0"/>
              </a:spcAft>
              <a:buClr>
                <a:schemeClr val="dk2"/>
              </a:buClr>
              <a:buSzPts val="1700"/>
              <a:buChar char="●"/>
            </a:pPr>
            <a:r>
              <a:rPr lang="en" sz="1700">
                <a:solidFill>
                  <a:schemeClr val="dk2"/>
                </a:solidFill>
              </a:rPr>
              <a:t>Digital :  One Tool in the Toolbox</a:t>
            </a:r>
            <a:endParaRPr sz="1700">
              <a:solidFill>
                <a:schemeClr val="dk2"/>
              </a:solidFill>
            </a:endParaRPr>
          </a:p>
          <a:p>
            <a:pPr marL="457200" lvl="0" indent="-336550" algn="l" rtl="0">
              <a:lnSpc>
                <a:spcPct val="150000"/>
              </a:lnSpc>
              <a:spcBef>
                <a:spcPts val="0"/>
              </a:spcBef>
              <a:spcAft>
                <a:spcPts val="0"/>
              </a:spcAft>
              <a:buClr>
                <a:schemeClr val="dk2"/>
              </a:buClr>
              <a:buSzPts val="1700"/>
              <a:buChar char="●"/>
            </a:pPr>
            <a:r>
              <a:rPr lang="en" sz="1700">
                <a:solidFill>
                  <a:schemeClr val="dk2"/>
                </a:solidFill>
              </a:rPr>
              <a:t>Digital Messaging: What to Communicate</a:t>
            </a:r>
            <a:endParaRPr sz="1700">
              <a:solidFill>
                <a:schemeClr val="dk2"/>
              </a:solidFill>
            </a:endParaRPr>
          </a:p>
          <a:p>
            <a:pPr marL="457200" lvl="0" indent="-336550" algn="l" rtl="0">
              <a:lnSpc>
                <a:spcPct val="150000"/>
              </a:lnSpc>
              <a:spcBef>
                <a:spcPts val="0"/>
              </a:spcBef>
              <a:spcAft>
                <a:spcPts val="0"/>
              </a:spcAft>
              <a:buClr>
                <a:schemeClr val="dk2"/>
              </a:buClr>
              <a:buSzPts val="1700"/>
              <a:buChar char="●"/>
            </a:pPr>
            <a:r>
              <a:rPr lang="en" sz="1700">
                <a:solidFill>
                  <a:schemeClr val="dk2"/>
                </a:solidFill>
              </a:rPr>
              <a:t>Social Media Platforms</a:t>
            </a:r>
            <a:endParaRPr sz="1700">
              <a:solidFill>
                <a:schemeClr val="dk2"/>
              </a:solidFill>
            </a:endParaRPr>
          </a:p>
          <a:p>
            <a:pPr marL="914400" lvl="1" indent="-311150" algn="l" rtl="0">
              <a:lnSpc>
                <a:spcPct val="150000"/>
              </a:lnSpc>
              <a:spcBef>
                <a:spcPts val="0"/>
              </a:spcBef>
              <a:spcAft>
                <a:spcPts val="0"/>
              </a:spcAft>
              <a:buClr>
                <a:schemeClr val="dk2"/>
              </a:buClr>
              <a:buSzPts val="1300"/>
              <a:buChar char="○"/>
            </a:pPr>
            <a:r>
              <a:rPr lang="en" sz="1300">
                <a:solidFill>
                  <a:schemeClr val="dk2"/>
                </a:solidFill>
              </a:rPr>
              <a:t>Who you’re reaching, What &amp; When to post</a:t>
            </a:r>
            <a:endParaRPr sz="1300">
              <a:solidFill>
                <a:schemeClr val="dk2"/>
              </a:solidFill>
            </a:endParaRPr>
          </a:p>
          <a:p>
            <a:pPr marL="457200" lvl="0" indent="-336550" algn="l" rtl="0">
              <a:lnSpc>
                <a:spcPct val="150000"/>
              </a:lnSpc>
              <a:spcBef>
                <a:spcPts val="0"/>
              </a:spcBef>
              <a:spcAft>
                <a:spcPts val="0"/>
              </a:spcAft>
              <a:buClr>
                <a:schemeClr val="dk2"/>
              </a:buClr>
              <a:buSzPts val="1700"/>
              <a:buChar char="●"/>
            </a:pPr>
            <a:r>
              <a:rPr lang="en" sz="1700">
                <a:solidFill>
                  <a:schemeClr val="dk2"/>
                </a:solidFill>
              </a:rPr>
              <a:t>Intro to Facebook Ads</a:t>
            </a:r>
            <a:endParaRPr sz="1700">
              <a:solidFill>
                <a:schemeClr val="dk2"/>
              </a:solidFill>
            </a:endParaRPr>
          </a:p>
          <a:p>
            <a:pPr marL="457200" lvl="0" indent="-336550" algn="l" rtl="0">
              <a:lnSpc>
                <a:spcPct val="150000"/>
              </a:lnSpc>
              <a:spcBef>
                <a:spcPts val="0"/>
              </a:spcBef>
              <a:spcAft>
                <a:spcPts val="0"/>
              </a:spcAft>
              <a:buClr>
                <a:schemeClr val="dk2"/>
              </a:buClr>
              <a:buSzPts val="1700"/>
              <a:buChar char="●"/>
            </a:pPr>
            <a:r>
              <a:rPr lang="en" sz="1700">
                <a:solidFill>
                  <a:schemeClr val="dk2"/>
                </a:solidFill>
              </a:rPr>
              <a:t>Intro to Campaign Logo &amp; Design</a:t>
            </a:r>
            <a:endParaRPr sz="1700">
              <a:solidFill>
                <a:schemeClr val="dk2"/>
              </a:solidFill>
            </a:endParaRPr>
          </a:p>
          <a:p>
            <a:pPr marL="457200" lvl="0" indent="-336550" algn="l" rtl="0">
              <a:lnSpc>
                <a:spcPct val="150000"/>
              </a:lnSpc>
              <a:spcBef>
                <a:spcPts val="0"/>
              </a:spcBef>
              <a:spcAft>
                <a:spcPts val="0"/>
              </a:spcAft>
              <a:buClr>
                <a:schemeClr val="dk2"/>
              </a:buClr>
              <a:buSzPts val="1700"/>
              <a:buChar char="●"/>
            </a:pPr>
            <a:r>
              <a:rPr lang="en" sz="1700">
                <a:solidFill>
                  <a:schemeClr val="dk2"/>
                </a:solidFill>
              </a:rPr>
              <a:t>Discussion: Messaging &amp; Social Media Strategy</a:t>
            </a:r>
            <a:endParaRPr sz="1700">
              <a:solidFill>
                <a:schemeClr val="dk2"/>
              </a:solidFill>
            </a:endParaRPr>
          </a:p>
          <a:p>
            <a:pPr marL="457200" lvl="0" indent="-336550" algn="l" rtl="0">
              <a:lnSpc>
                <a:spcPct val="150000"/>
              </a:lnSpc>
              <a:spcBef>
                <a:spcPts val="0"/>
              </a:spcBef>
              <a:spcAft>
                <a:spcPts val="0"/>
              </a:spcAft>
              <a:buClr>
                <a:schemeClr val="dk2"/>
              </a:buClr>
              <a:buSzPts val="1700"/>
              <a:buChar char="●"/>
            </a:pPr>
            <a:r>
              <a:rPr lang="en" sz="1700">
                <a:solidFill>
                  <a:schemeClr val="dk2"/>
                </a:solidFill>
              </a:rPr>
              <a:t>Social Media Calendar &amp; Digital Tools</a:t>
            </a:r>
            <a:endParaRPr sz="1700">
              <a:solidFill>
                <a:srgbClr val="B7B7B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Table Setting </a:t>
            </a:r>
            <a:endParaRPr/>
          </a:p>
        </p:txBody>
      </p:sp>
      <p:pic>
        <p:nvPicPr>
          <p:cNvPr id="92" name="Google Shape;92;p16"/>
          <p:cNvPicPr preferRelativeResize="0"/>
          <p:nvPr/>
        </p:nvPicPr>
        <p:blipFill>
          <a:blip r:embed="rId3">
            <a:alphaModFix/>
          </a:blip>
          <a:stretch>
            <a:fillRect/>
          </a:stretch>
        </p:blipFill>
        <p:spPr>
          <a:xfrm>
            <a:off x="98250" y="679900"/>
            <a:ext cx="4251050" cy="4463600"/>
          </a:xfrm>
          <a:prstGeom prst="rect">
            <a:avLst/>
          </a:prstGeom>
          <a:noFill/>
          <a:ln>
            <a:noFill/>
          </a:ln>
        </p:spPr>
      </p:pic>
      <p:sp>
        <p:nvSpPr>
          <p:cNvPr id="93" name="Google Shape;93;p16"/>
          <p:cNvSpPr txBox="1"/>
          <p:nvPr/>
        </p:nvSpPr>
        <p:spPr>
          <a:xfrm>
            <a:off x="4416575" y="795900"/>
            <a:ext cx="4634100" cy="42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i="1">
                <a:latin typeface="Montserrat"/>
                <a:ea typeface="Montserrat"/>
                <a:cs typeface="Montserrat"/>
                <a:sym typeface="Montserrat"/>
              </a:rPr>
              <a:t>Be thoughtful in how you spend  your time on social media. </a:t>
            </a:r>
            <a:endParaRPr sz="3200" i="1">
              <a:latin typeface="Montserrat"/>
              <a:ea typeface="Montserrat"/>
              <a:cs typeface="Montserrat"/>
              <a:sym typeface="Montserrat"/>
            </a:endParaRPr>
          </a:p>
          <a:p>
            <a:pPr marL="0" lvl="0" indent="0" algn="l" rtl="0">
              <a:spcBef>
                <a:spcPts val="0"/>
              </a:spcBef>
              <a:spcAft>
                <a:spcPts val="0"/>
              </a:spcAft>
              <a:buNone/>
            </a:pPr>
            <a:endParaRPr sz="3200" i="1">
              <a:latin typeface="Montserrat"/>
              <a:ea typeface="Montserrat"/>
              <a:cs typeface="Montserrat"/>
              <a:sym typeface="Montserrat"/>
            </a:endParaRPr>
          </a:p>
          <a:p>
            <a:pPr marL="0" lvl="0" indent="0" algn="l" rtl="0">
              <a:spcBef>
                <a:spcPts val="0"/>
              </a:spcBef>
              <a:spcAft>
                <a:spcPts val="0"/>
              </a:spcAft>
              <a:buNone/>
            </a:pPr>
            <a:r>
              <a:rPr lang="en" sz="3200" i="1">
                <a:latin typeface="Montserrat"/>
                <a:ea typeface="Montserrat"/>
                <a:cs typeface="Montserrat"/>
                <a:sym typeface="Montserrat"/>
              </a:rPr>
              <a:t>Know what it can do for your campaign, and what it cannot. </a:t>
            </a:r>
            <a:endParaRPr sz="3200" i="1">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Digital Messaging</a:t>
            </a:r>
            <a:endParaRPr sz="2400">
              <a:solidFill>
                <a:srgbClr val="EFEFEF"/>
              </a:solidFill>
            </a:endParaRPr>
          </a:p>
        </p:txBody>
      </p:sp>
      <p:sp>
        <p:nvSpPr>
          <p:cNvPr id="99" name="Google Shape;99;p1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What to message online:</a:t>
            </a:r>
            <a:endParaRPr/>
          </a:p>
          <a:p>
            <a:pPr marL="914400" lvl="1" indent="-317500" algn="l" rtl="0">
              <a:spcBef>
                <a:spcPts val="0"/>
              </a:spcBef>
              <a:spcAft>
                <a:spcPts val="0"/>
              </a:spcAft>
              <a:buSzPts val="1400"/>
              <a:buChar char="○"/>
            </a:pPr>
            <a:r>
              <a:rPr lang="en"/>
              <a:t>Tell &amp; reinforce your story of self.</a:t>
            </a:r>
            <a:endParaRPr/>
          </a:p>
          <a:p>
            <a:pPr marL="914400" lvl="1" indent="-317500" algn="l" rtl="0">
              <a:spcBef>
                <a:spcPts val="0"/>
              </a:spcBef>
              <a:spcAft>
                <a:spcPts val="0"/>
              </a:spcAft>
              <a:buSzPts val="1400"/>
              <a:buChar char="○"/>
            </a:pPr>
            <a:r>
              <a:rPr lang="en"/>
              <a:t>Focus on issues that your constituents/voters and donors/supporters care about</a:t>
            </a:r>
            <a:endParaRPr/>
          </a:p>
          <a:p>
            <a:pPr marL="914400" lvl="1" indent="-317500" algn="l" rtl="0">
              <a:spcBef>
                <a:spcPts val="0"/>
              </a:spcBef>
              <a:spcAft>
                <a:spcPts val="0"/>
              </a:spcAft>
              <a:buSzPts val="1400"/>
              <a:buChar char="○"/>
            </a:pPr>
            <a:r>
              <a:rPr lang="en"/>
              <a:t>Highlight/showcase the work that you and your campaign are doing</a:t>
            </a:r>
            <a:endParaRPr/>
          </a:p>
          <a:p>
            <a:pPr marL="914400" lvl="1" indent="-317500" algn="l" rtl="0">
              <a:spcBef>
                <a:spcPts val="0"/>
              </a:spcBef>
              <a:spcAft>
                <a:spcPts val="0"/>
              </a:spcAft>
              <a:buSzPts val="1400"/>
              <a:buChar char="○"/>
            </a:pPr>
            <a:r>
              <a:rPr lang="en"/>
              <a:t>Include calls to action</a:t>
            </a:r>
            <a:endParaRPr/>
          </a:p>
          <a:p>
            <a:pPr marL="914400" lvl="1" indent="-317500" algn="l" rtl="0">
              <a:spcBef>
                <a:spcPts val="0"/>
              </a:spcBef>
              <a:spcAft>
                <a:spcPts val="0"/>
              </a:spcAft>
              <a:buSzPts val="1400"/>
              <a:buChar char="○"/>
            </a:pPr>
            <a:r>
              <a:rPr lang="en"/>
              <a:t>Be a resource for the community on state and local issues.</a:t>
            </a:r>
            <a:br>
              <a:rPr lang="en"/>
            </a:br>
            <a:endParaRPr/>
          </a:p>
          <a:p>
            <a:pPr marL="457200" lvl="0" indent="-342900" algn="l" rtl="0">
              <a:spcBef>
                <a:spcPts val="0"/>
              </a:spcBef>
              <a:spcAft>
                <a:spcPts val="0"/>
              </a:spcAft>
              <a:buSzPts val="1800"/>
              <a:buChar char="●"/>
            </a:pPr>
            <a:r>
              <a:rPr lang="en"/>
              <a:t>Public Profiles</a:t>
            </a:r>
            <a:endParaRPr/>
          </a:p>
          <a:p>
            <a:pPr marL="914400" lvl="1" indent="-317500" algn="l" rtl="0">
              <a:spcBef>
                <a:spcPts val="0"/>
              </a:spcBef>
              <a:spcAft>
                <a:spcPts val="0"/>
              </a:spcAft>
              <a:buSzPts val="1400"/>
              <a:buChar char="○"/>
            </a:pPr>
            <a:r>
              <a:rPr lang="en"/>
              <a:t>Understand what is public and private, and what you are putting out there.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4933225" y="1335575"/>
            <a:ext cx="4045200" cy="9378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r>
              <a:rPr lang="en"/>
              <a:t>Social Media </a:t>
            </a:r>
            <a:endParaRPr/>
          </a:p>
        </p:txBody>
      </p:sp>
      <p:sp>
        <p:nvSpPr>
          <p:cNvPr id="105" name="Google Shape;105;p18"/>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06" name="Google Shape;106;p18"/>
          <p:cNvSpPr/>
          <p:nvPr/>
        </p:nvSpPr>
        <p:spPr>
          <a:xfrm>
            <a:off x="214750" y="1744900"/>
            <a:ext cx="4095900" cy="2424300"/>
          </a:xfrm>
          <a:prstGeom prst="wedgeRoundRectCallout">
            <a:avLst>
              <a:gd name="adj1" fmla="val 46567"/>
              <a:gd name="adj2" fmla="val 64111"/>
              <a:gd name="adj3" fmla="val 0"/>
            </a:avLst>
          </a:prstGeom>
          <a:solidFill>
            <a:srgbClr val="1FA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body" idx="2"/>
          </p:nvPr>
        </p:nvSpPr>
        <p:spPr>
          <a:xfrm>
            <a:off x="344200" y="1901450"/>
            <a:ext cx="3837000" cy="23535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b="1"/>
              <a:t>What social media platforms does your campaign use?</a:t>
            </a:r>
            <a:endParaRPr b="1"/>
          </a:p>
        </p:txBody>
      </p:sp>
      <p:sp>
        <p:nvSpPr>
          <p:cNvPr id="108" name="Google Shape;108;p18"/>
          <p:cNvSpPr txBox="1">
            <a:spLocks noGrp="1"/>
          </p:cNvSpPr>
          <p:nvPr>
            <p:ph type="title"/>
          </p:nvPr>
        </p:nvSpPr>
        <p:spPr>
          <a:xfrm>
            <a:off x="5846400" y="2807225"/>
            <a:ext cx="2940000" cy="1179600"/>
          </a:xfrm>
          <a:prstGeom prst="rect">
            <a:avLst/>
          </a:prstGeom>
          <a:solidFill>
            <a:srgbClr val="FFFFFF"/>
          </a:solidFill>
        </p:spPr>
        <p:txBody>
          <a:bodyPr spcFirstLastPara="1" wrap="square" lIns="91425" tIns="91425" rIns="91425" bIns="91425" anchor="b" anchorCtr="0">
            <a:noAutofit/>
          </a:bodyPr>
          <a:lstStyle/>
          <a:p>
            <a:pPr marL="0" lvl="0" indent="0" algn="l" rtl="0">
              <a:spcBef>
                <a:spcPts val="0"/>
              </a:spcBef>
              <a:spcAft>
                <a:spcPts val="0"/>
              </a:spcAft>
              <a:buNone/>
            </a:pPr>
            <a:r>
              <a:rPr lang="en" sz="3400"/>
              <a:t>Platforms &amp; Messaging</a:t>
            </a:r>
            <a:endParaRPr sz="3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1242950" y="1271550"/>
            <a:ext cx="1283100" cy="7299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r>
              <a:rPr lang="en" sz="4000">
                <a:solidFill>
                  <a:srgbClr val="1FA2F4"/>
                </a:solidFill>
              </a:rPr>
              <a:t>Do!</a:t>
            </a:r>
            <a:endParaRPr sz="4000">
              <a:solidFill>
                <a:srgbClr val="1FA2F4"/>
              </a:solidFill>
            </a:endParaRPr>
          </a:p>
        </p:txBody>
      </p:sp>
      <p:sp>
        <p:nvSpPr>
          <p:cNvPr id="114" name="Google Shape;114;p19"/>
          <p:cNvSpPr txBox="1">
            <a:spLocks noGrp="1"/>
          </p:cNvSpPr>
          <p:nvPr>
            <p:ph type="subTitle" idx="1"/>
          </p:nvPr>
        </p:nvSpPr>
        <p:spPr>
          <a:xfrm>
            <a:off x="749200" y="2224275"/>
            <a:ext cx="3298800" cy="252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Integrate</a:t>
            </a:r>
            <a:r>
              <a:rPr lang="en"/>
              <a:t> social media into your voter contact strategy</a:t>
            </a:r>
            <a:endParaRPr/>
          </a:p>
          <a:p>
            <a:pPr marL="0" lvl="0" indent="0" algn="l" rtl="0">
              <a:spcBef>
                <a:spcPts val="0"/>
              </a:spcBef>
              <a:spcAft>
                <a:spcPts val="0"/>
              </a:spcAft>
              <a:buNone/>
            </a:pPr>
            <a:endParaRPr/>
          </a:p>
          <a:p>
            <a:pPr marL="0" lvl="0" indent="0" algn="l" rtl="0">
              <a:spcBef>
                <a:spcPts val="0"/>
              </a:spcBef>
              <a:spcAft>
                <a:spcPts val="0"/>
              </a:spcAft>
              <a:buNone/>
            </a:pPr>
            <a:r>
              <a:rPr lang="en"/>
              <a:t>Campaign on platforms you are comfortable on (digi to your strengths!)</a:t>
            </a:r>
            <a:endParaRPr/>
          </a:p>
          <a:p>
            <a:pPr marL="0" lvl="0" indent="0" algn="l" rtl="0">
              <a:spcBef>
                <a:spcPts val="0"/>
              </a:spcBef>
              <a:spcAft>
                <a:spcPts val="0"/>
              </a:spcAft>
              <a:buNone/>
            </a:pPr>
            <a:endParaRPr/>
          </a:p>
          <a:p>
            <a:pPr marL="0" lvl="0" indent="0" algn="l" rtl="0">
              <a:spcBef>
                <a:spcPts val="0"/>
              </a:spcBef>
              <a:spcAft>
                <a:spcPts val="0"/>
              </a:spcAft>
              <a:buNone/>
            </a:pPr>
            <a:r>
              <a:rPr lang="en"/>
              <a:t>Be positively you!</a:t>
            </a:r>
            <a:endParaRPr/>
          </a:p>
        </p:txBody>
      </p:sp>
      <p:sp>
        <p:nvSpPr>
          <p:cNvPr id="115" name="Google Shape;115;p19"/>
          <p:cNvSpPr txBox="1">
            <a:spLocks noGrp="1"/>
          </p:cNvSpPr>
          <p:nvPr>
            <p:ph type="title" idx="4294967295"/>
          </p:nvPr>
        </p:nvSpPr>
        <p:spPr>
          <a:xfrm>
            <a:off x="749200" y="251850"/>
            <a:ext cx="4085700" cy="502800"/>
          </a:xfrm>
          <a:prstGeom prst="rect">
            <a:avLst/>
          </a:prstGeom>
          <a:solidFill>
            <a:srgbClr val="FFFFFF"/>
          </a:solidFill>
        </p:spPr>
        <p:txBody>
          <a:bodyPr spcFirstLastPara="1" wrap="square" lIns="91425" tIns="91425" rIns="91425" bIns="91425" anchor="b" anchorCtr="0">
            <a:noAutofit/>
          </a:bodyPr>
          <a:lstStyle/>
          <a:p>
            <a:pPr marL="0" lvl="0" indent="0" algn="l" rtl="0">
              <a:spcBef>
                <a:spcPts val="0"/>
              </a:spcBef>
              <a:spcAft>
                <a:spcPts val="0"/>
              </a:spcAft>
              <a:buNone/>
            </a:pPr>
            <a:r>
              <a:rPr lang="en" sz="2200">
                <a:solidFill>
                  <a:schemeClr val="dk2"/>
                </a:solidFill>
              </a:rPr>
              <a:t>Campaign on Social Media</a:t>
            </a:r>
            <a:endParaRPr sz="2200">
              <a:solidFill>
                <a:schemeClr val="dk2"/>
              </a:solidFill>
            </a:endParaRPr>
          </a:p>
        </p:txBody>
      </p:sp>
      <p:sp>
        <p:nvSpPr>
          <p:cNvPr id="116" name="Google Shape;116;p19"/>
          <p:cNvSpPr txBox="1">
            <a:spLocks noGrp="1"/>
          </p:cNvSpPr>
          <p:nvPr>
            <p:ph type="ctrTitle"/>
          </p:nvPr>
        </p:nvSpPr>
        <p:spPr>
          <a:xfrm>
            <a:off x="6053450" y="1068800"/>
            <a:ext cx="1792200" cy="7299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r>
              <a:rPr lang="en" sz="4000">
                <a:solidFill>
                  <a:schemeClr val="accent3"/>
                </a:solidFill>
              </a:rPr>
              <a:t>(plz) Don’t</a:t>
            </a:r>
            <a:endParaRPr sz="4000">
              <a:solidFill>
                <a:schemeClr val="accent3"/>
              </a:solidFill>
            </a:endParaRPr>
          </a:p>
        </p:txBody>
      </p:sp>
      <p:sp>
        <p:nvSpPr>
          <p:cNvPr id="117" name="Google Shape;117;p19"/>
          <p:cNvSpPr/>
          <p:nvPr/>
        </p:nvSpPr>
        <p:spPr>
          <a:xfrm>
            <a:off x="383500" y="2451125"/>
            <a:ext cx="365700" cy="320100"/>
          </a:xfrm>
          <a:prstGeom prst="ellipse">
            <a:avLst/>
          </a:prstGeom>
          <a:solidFill>
            <a:srgbClr val="1FA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p:nvPr/>
        </p:nvSpPr>
        <p:spPr>
          <a:xfrm>
            <a:off x="383500" y="3328275"/>
            <a:ext cx="365700" cy="320100"/>
          </a:xfrm>
          <a:prstGeom prst="ellipse">
            <a:avLst/>
          </a:prstGeom>
          <a:solidFill>
            <a:srgbClr val="1FA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p:nvPr/>
        </p:nvSpPr>
        <p:spPr>
          <a:xfrm>
            <a:off x="383500" y="4205425"/>
            <a:ext cx="365700" cy="320100"/>
          </a:xfrm>
          <a:prstGeom prst="ellipse">
            <a:avLst/>
          </a:prstGeom>
          <a:solidFill>
            <a:srgbClr val="1FA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txBox="1">
            <a:spLocks noGrp="1"/>
          </p:cNvSpPr>
          <p:nvPr>
            <p:ph type="subTitle" idx="1"/>
          </p:nvPr>
        </p:nvSpPr>
        <p:spPr>
          <a:xfrm>
            <a:off x="5300150" y="2021400"/>
            <a:ext cx="3298800" cy="252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Solely rely on social media</a:t>
            </a:r>
            <a:r>
              <a:rPr lang="en"/>
              <a:t> to reach voters you need to win</a:t>
            </a:r>
            <a:endParaRPr/>
          </a:p>
          <a:p>
            <a:pPr marL="0" lvl="0" indent="0" algn="l" rtl="0">
              <a:spcBef>
                <a:spcPts val="0"/>
              </a:spcBef>
              <a:spcAft>
                <a:spcPts val="0"/>
              </a:spcAft>
              <a:buNone/>
            </a:pPr>
            <a:endParaRPr/>
          </a:p>
          <a:p>
            <a:pPr marL="0" lvl="0" indent="0" algn="l" rtl="0">
              <a:spcBef>
                <a:spcPts val="0"/>
              </a:spcBef>
              <a:spcAft>
                <a:spcPts val="0"/>
              </a:spcAft>
              <a:buNone/>
            </a:pPr>
            <a:r>
              <a:rPr lang="en"/>
              <a:t>Spend a lot of time (or $) learning a new platform to campaign</a:t>
            </a:r>
            <a:endParaRPr/>
          </a:p>
          <a:p>
            <a:pPr marL="0" lvl="0" indent="0" algn="l" rtl="0">
              <a:spcBef>
                <a:spcPts val="0"/>
              </a:spcBef>
              <a:spcAft>
                <a:spcPts val="0"/>
              </a:spcAft>
              <a:buNone/>
            </a:pPr>
            <a:endParaRPr/>
          </a:p>
          <a:p>
            <a:pPr marL="0" lvl="0" indent="0" algn="l" rtl="0">
              <a:spcBef>
                <a:spcPts val="0"/>
              </a:spcBef>
              <a:spcAft>
                <a:spcPts val="0"/>
              </a:spcAft>
              <a:buNone/>
            </a:pPr>
            <a:r>
              <a:rPr lang="en"/>
              <a:t>Start a campaign account &amp; never post</a:t>
            </a:r>
            <a:endParaRPr/>
          </a:p>
        </p:txBody>
      </p:sp>
      <p:sp>
        <p:nvSpPr>
          <p:cNvPr id="121" name="Google Shape;121;p19"/>
          <p:cNvSpPr/>
          <p:nvPr/>
        </p:nvSpPr>
        <p:spPr>
          <a:xfrm>
            <a:off x="4934450" y="2377975"/>
            <a:ext cx="365700" cy="32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p:nvPr/>
        </p:nvSpPr>
        <p:spPr>
          <a:xfrm>
            <a:off x="4934450" y="4359125"/>
            <a:ext cx="365700" cy="3201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a:off x="4934450" y="3481975"/>
            <a:ext cx="365700" cy="32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10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1000"/>
                                        <p:tgtEl>
                                          <p:spTgt spid="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fade">
                                      <p:cBhvr>
                                        <p:cTn id="17" dur="1000"/>
                                        <p:tgtEl>
                                          <p:spTgt spid="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xEl>
                                              <p:pRg st="3" end="3"/>
                                            </p:txEl>
                                          </p:spTgt>
                                        </p:tgtEl>
                                        <p:attrNameLst>
                                          <p:attrName>style.visibility</p:attrName>
                                        </p:attrNameLst>
                                      </p:cBhvr>
                                      <p:to>
                                        <p:strVal val="visible"/>
                                      </p:to>
                                    </p:set>
                                    <p:animEffect transition="in" filter="fade">
                                      <p:cBhvr>
                                        <p:cTn id="22" dur="1000"/>
                                        <p:tgtEl>
                                          <p:spTgt spid="1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xEl>
                                              <p:pRg st="4" end="4"/>
                                            </p:txEl>
                                          </p:spTgt>
                                        </p:tgtEl>
                                        <p:attrNameLst>
                                          <p:attrName>style.visibility</p:attrName>
                                        </p:attrNameLst>
                                      </p:cBhvr>
                                      <p:to>
                                        <p:strVal val="visible"/>
                                      </p:to>
                                    </p:set>
                                    <p:animEffect transition="in" filter="fade">
                                      <p:cBhvr>
                                        <p:cTn id="27" dur="1000"/>
                                        <p:tgtEl>
                                          <p:spTgt spid="1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0">
                                            <p:txEl>
                                              <p:pRg st="0" end="0"/>
                                            </p:txEl>
                                          </p:spTgt>
                                        </p:tgtEl>
                                        <p:attrNameLst>
                                          <p:attrName>style.visibility</p:attrName>
                                        </p:attrNameLst>
                                      </p:cBhvr>
                                      <p:to>
                                        <p:strVal val="visible"/>
                                      </p:to>
                                    </p:set>
                                    <p:animEffect transition="in" filter="fade">
                                      <p:cBhvr>
                                        <p:cTn id="32" dur="1000"/>
                                        <p:tgtEl>
                                          <p:spTgt spid="1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0">
                                            <p:txEl>
                                              <p:pRg st="1" end="1"/>
                                            </p:txEl>
                                          </p:spTgt>
                                        </p:tgtEl>
                                        <p:attrNameLst>
                                          <p:attrName>style.visibility</p:attrName>
                                        </p:attrNameLst>
                                      </p:cBhvr>
                                      <p:to>
                                        <p:strVal val="visible"/>
                                      </p:to>
                                    </p:set>
                                    <p:animEffect transition="in" filter="fade">
                                      <p:cBhvr>
                                        <p:cTn id="37" dur="1000"/>
                                        <p:tgtEl>
                                          <p:spTgt spid="12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0">
                                            <p:txEl>
                                              <p:pRg st="2" end="2"/>
                                            </p:txEl>
                                          </p:spTgt>
                                        </p:tgtEl>
                                        <p:attrNameLst>
                                          <p:attrName>style.visibility</p:attrName>
                                        </p:attrNameLst>
                                      </p:cBhvr>
                                      <p:to>
                                        <p:strVal val="visible"/>
                                      </p:to>
                                    </p:set>
                                    <p:animEffect transition="in" filter="fade">
                                      <p:cBhvr>
                                        <p:cTn id="42" dur="1000"/>
                                        <p:tgtEl>
                                          <p:spTgt spid="12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0">
                                            <p:txEl>
                                              <p:pRg st="3" end="3"/>
                                            </p:txEl>
                                          </p:spTgt>
                                        </p:tgtEl>
                                        <p:attrNameLst>
                                          <p:attrName>style.visibility</p:attrName>
                                        </p:attrNameLst>
                                      </p:cBhvr>
                                      <p:to>
                                        <p:strVal val="visible"/>
                                      </p:to>
                                    </p:set>
                                    <p:animEffect transition="in" filter="fade">
                                      <p:cBhvr>
                                        <p:cTn id="47" dur="1000"/>
                                        <p:tgtEl>
                                          <p:spTgt spid="12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0">
                                            <p:txEl>
                                              <p:pRg st="4" end="4"/>
                                            </p:txEl>
                                          </p:spTgt>
                                        </p:tgtEl>
                                        <p:attrNameLst>
                                          <p:attrName>style.visibility</p:attrName>
                                        </p:attrNameLst>
                                      </p:cBhvr>
                                      <p:to>
                                        <p:strVal val="visible"/>
                                      </p:to>
                                    </p:set>
                                    <p:animEffect transition="in" filter="fade">
                                      <p:cBhvr>
                                        <p:cTn id="52" dur="1000"/>
                                        <p:tgtEl>
                                          <p:spTgt spid="1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Facebook</a:t>
            </a:r>
            <a:endParaRPr/>
          </a:p>
        </p:txBody>
      </p:sp>
      <p:sp>
        <p:nvSpPr>
          <p:cNvPr id="129" name="Google Shape;129;p20"/>
          <p:cNvSpPr txBox="1">
            <a:spLocks noGrp="1"/>
          </p:cNvSpPr>
          <p:nvPr>
            <p:ph type="body" idx="1"/>
          </p:nvPr>
        </p:nvSpPr>
        <p:spPr>
          <a:xfrm>
            <a:off x="226075" y="163955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Make sure you have a campaign page set up!</a:t>
            </a:r>
            <a:endParaRPr/>
          </a:p>
          <a:p>
            <a:pPr marL="0" lvl="0" indent="0" algn="l" rtl="0">
              <a:spcBef>
                <a:spcPts val="1600"/>
              </a:spcBef>
              <a:spcAft>
                <a:spcPts val="0"/>
              </a:spcAft>
              <a:buNone/>
            </a:pPr>
            <a:r>
              <a:rPr lang="en" b="1"/>
              <a:t>Audience</a:t>
            </a:r>
            <a:endParaRPr b="1"/>
          </a:p>
          <a:p>
            <a:pPr marL="457200" lvl="0" indent="-304800" algn="l" rtl="0">
              <a:spcBef>
                <a:spcPts val="1600"/>
              </a:spcBef>
              <a:spcAft>
                <a:spcPts val="0"/>
              </a:spcAft>
              <a:buSzPts val="1200"/>
              <a:buChar char="●"/>
            </a:pPr>
            <a:r>
              <a:rPr lang="en"/>
              <a:t>Widest, most diverse you will contact online</a:t>
            </a:r>
            <a:endParaRPr/>
          </a:p>
          <a:p>
            <a:pPr marL="457200" lvl="0" indent="-304800" algn="l" rtl="0">
              <a:spcBef>
                <a:spcPts val="0"/>
              </a:spcBef>
              <a:spcAft>
                <a:spcPts val="0"/>
              </a:spcAft>
              <a:buSzPts val="1200"/>
              <a:buChar char="●"/>
            </a:pPr>
            <a:r>
              <a:rPr lang="en"/>
              <a:t>If a voter has social media- they probably have Facebook</a:t>
            </a:r>
            <a:endParaRPr/>
          </a:p>
        </p:txBody>
      </p:sp>
      <p:sp>
        <p:nvSpPr>
          <p:cNvPr id="130" name="Google Shape;130;p20"/>
          <p:cNvSpPr/>
          <p:nvPr/>
        </p:nvSpPr>
        <p:spPr>
          <a:xfrm>
            <a:off x="3367850" y="277800"/>
            <a:ext cx="4955100" cy="661200"/>
          </a:xfrm>
          <a:prstGeom prst="rect">
            <a:avLst/>
          </a:prstGeom>
          <a:solidFill>
            <a:srgbClr val="1FA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rgbClr val="FFFFFF"/>
                </a:solidFill>
                <a:latin typeface="Montserrat"/>
                <a:ea typeface="Montserrat"/>
                <a:cs typeface="Montserrat"/>
                <a:sym typeface="Montserrat"/>
              </a:rPr>
              <a:t>Ways to Amplify Your Message on Facebook</a:t>
            </a:r>
            <a:endParaRPr sz="1500" b="1">
              <a:solidFill>
                <a:srgbClr val="FFFFFF"/>
              </a:solidFill>
              <a:latin typeface="Montserrat"/>
              <a:ea typeface="Montserrat"/>
              <a:cs typeface="Montserrat"/>
              <a:sym typeface="Montserrat"/>
            </a:endParaRPr>
          </a:p>
        </p:txBody>
      </p:sp>
      <p:sp>
        <p:nvSpPr>
          <p:cNvPr id="131" name="Google Shape;131;p20"/>
          <p:cNvSpPr/>
          <p:nvPr/>
        </p:nvSpPr>
        <p:spPr>
          <a:xfrm rot="10800000" flipH="1">
            <a:off x="5920725" y="1073200"/>
            <a:ext cx="3025800" cy="38412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132;p20">
            <a:hlinkClick r:id="rId3"/>
          </p:cNvPr>
          <p:cNvPicPr preferRelativeResize="0"/>
          <p:nvPr/>
        </p:nvPicPr>
        <p:blipFill>
          <a:blip r:embed="rId4">
            <a:alphaModFix/>
          </a:blip>
          <a:stretch>
            <a:fillRect/>
          </a:stretch>
        </p:blipFill>
        <p:spPr>
          <a:xfrm>
            <a:off x="6122386" y="2090571"/>
            <a:ext cx="2622539" cy="2261476"/>
          </a:xfrm>
          <a:prstGeom prst="rect">
            <a:avLst/>
          </a:prstGeom>
          <a:noFill/>
          <a:ln>
            <a:noFill/>
          </a:ln>
        </p:spPr>
      </p:pic>
      <p:sp>
        <p:nvSpPr>
          <p:cNvPr id="133" name="Google Shape;133;p20"/>
          <p:cNvSpPr txBox="1">
            <a:spLocks noGrp="1"/>
          </p:cNvSpPr>
          <p:nvPr>
            <p:ph type="body" idx="1"/>
          </p:nvPr>
        </p:nvSpPr>
        <p:spPr>
          <a:xfrm>
            <a:off x="3367850" y="2176200"/>
            <a:ext cx="2808000" cy="791100"/>
          </a:xfrm>
          <a:prstGeom prst="rect">
            <a:avLst/>
          </a:prstGeom>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2"/>
              </a:buClr>
              <a:buSzPts val="1200"/>
              <a:buChar char="●"/>
            </a:pPr>
            <a:r>
              <a:rPr lang="en" b="1">
                <a:solidFill>
                  <a:schemeClr val="dk2"/>
                </a:solidFill>
              </a:rPr>
              <a:t>Keep it local (use your judgement on the occasional hot take)</a:t>
            </a:r>
            <a:endParaRPr b="1">
              <a:solidFill>
                <a:schemeClr val="dk2"/>
              </a:solidFill>
            </a:endParaRPr>
          </a:p>
          <a:p>
            <a:pPr marL="457200" lvl="0" indent="0" algn="l" rtl="0">
              <a:spcBef>
                <a:spcPts val="1600"/>
              </a:spcBef>
              <a:spcAft>
                <a:spcPts val="1600"/>
              </a:spcAft>
              <a:buNone/>
            </a:pPr>
            <a:endParaRPr b="1">
              <a:solidFill>
                <a:schemeClr val="dk2"/>
              </a:solidFill>
            </a:endParaRPr>
          </a:p>
        </p:txBody>
      </p:sp>
      <p:sp>
        <p:nvSpPr>
          <p:cNvPr id="134" name="Google Shape;134;p20"/>
          <p:cNvSpPr txBox="1">
            <a:spLocks noGrp="1"/>
          </p:cNvSpPr>
          <p:nvPr>
            <p:ph type="body" idx="1"/>
          </p:nvPr>
        </p:nvSpPr>
        <p:spPr>
          <a:xfrm>
            <a:off x="3367850" y="1639550"/>
            <a:ext cx="2808000" cy="536700"/>
          </a:xfrm>
          <a:prstGeom prst="rect">
            <a:avLst/>
          </a:prstGeom>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2"/>
              </a:buClr>
              <a:buSzPts val="1200"/>
              <a:buChar char="●"/>
            </a:pPr>
            <a:r>
              <a:rPr lang="en" b="1">
                <a:solidFill>
                  <a:schemeClr val="dk2"/>
                </a:solidFill>
              </a:rPr>
              <a:t>Share the work you are doing to get elected</a:t>
            </a:r>
            <a:endParaRPr>
              <a:solidFill>
                <a:schemeClr val="dk2"/>
              </a:solidFill>
            </a:endParaRPr>
          </a:p>
        </p:txBody>
      </p:sp>
      <p:sp>
        <p:nvSpPr>
          <p:cNvPr id="135" name="Google Shape;135;p20"/>
          <p:cNvSpPr txBox="1">
            <a:spLocks noGrp="1"/>
          </p:cNvSpPr>
          <p:nvPr>
            <p:ph type="body" idx="1"/>
          </p:nvPr>
        </p:nvSpPr>
        <p:spPr>
          <a:xfrm>
            <a:off x="3367850" y="2876788"/>
            <a:ext cx="2808000" cy="382200"/>
          </a:xfrm>
          <a:prstGeom prst="rect">
            <a:avLst/>
          </a:prstGeom>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2"/>
              </a:buClr>
              <a:buSzPts val="1200"/>
              <a:buChar char="●"/>
            </a:pPr>
            <a:r>
              <a:rPr lang="en" b="1">
                <a:solidFill>
                  <a:schemeClr val="dk2"/>
                </a:solidFill>
              </a:rPr>
              <a:t>Amplify and build for fundraisers &amp; voter contact events</a:t>
            </a:r>
            <a:endParaRPr>
              <a:solidFill>
                <a:schemeClr val="dk2"/>
              </a:solidFill>
            </a:endParaRPr>
          </a:p>
        </p:txBody>
      </p:sp>
      <p:sp>
        <p:nvSpPr>
          <p:cNvPr id="136" name="Google Shape;136;p20"/>
          <p:cNvSpPr txBox="1">
            <a:spLocks noGrp="1"/>
          </p:cNvSpPr>
          <p:nvPr>
            <p:ph type="body" idx="1"/>
          </p:nvPr>
        </p:nvSpPr>
        <p:spPr>
          <a:xfrm>
            <a:off x="3367850" y="4129675"/>
            <a:ext cx="2808000" cy="382200"/>
          </a:xfrm>
          <a:prstGeom prst="rect">
            <a:avLst/>
          </a:prstGeom>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2"/>
              </a:buClr>
              <a:buSzPts val="1200"/>
              <a:buChar char="●"/>
            </a:pPr>
            <a:r>
              <a:rPr lang="en" b="1" u="sng">
                <a:solidFill>
                  <a:schemeClr val="hlink"/>
                </a:solidFill>
                <a:hlinkClick r:id="rId5"/>
              </a:rPr>
              <a:t>Collab</a:t>
            </a:r>
            <a:r>
              <a:rPr lang="en" b="1">
                <a:solidFill>
                  <a:schemeClr val="dk2"/>
                </a:solidFill>
              </a:rPr>
              <a:t> with other candidates!</a:t>
            </a:r>
            <a:endParaRPr>
              <a:solidFill>
                <a:schemeClr val="dk2"/>
              </a:solidFill>
            </a:endParaRPr>
          </a:p>
        </p:txBody>
      </p:sp>
      <p:sp>
        <p:nvSpPr>
          <p:cNvPr id="137" name="Google Shape;137;p20"/>
          <p:cNvSpPr txBox="1">
            <a:spLocks noGrp="1"/>
          </p:cNvSpPr>
          <p:nvPr>
            <p:ph type="body" idx="1"/>
          </p:nvPr>
        </p:nvSpPr>
        <p:spPr>
          <a:xfrm>
            <a:off x="3367850" y="3690513"/>
            <a:ext cx="2808000" cy="382200"/>
          </a:xfrm>
          <a:prstGeom prst="rect">
            <a:avLst/>
          </a:prstGeom>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2"/>
              </a:buClr>
              <a:buSzPts val="1200"/>
              <a:buChar char="●"/>
            </a:pPr>
            <a:r>
              <a:rPr lang="en" b="1">
                <a:solidFill>
                  <a:schemeClr val="dk2"/>
                </a:solidFill>
              </a:rPr>
              <a:t>Elevate engagements</a:t>
            </a:r>
            <a:endParaRPr b="1">
              <a:solidFill>
                <a:schemeClr val="dk2"/>
              </a:solidFill>
            </a:endParaRPr>
          </a:p>
        </p:txBody>
      </p:sp>
      <p:pic>
        <p:nvPicPr>
          <p:cNvPr id="138" name="Google Shape;138;p20"/>
          <p:cNvPicPr preferRelativeResize="0"/>
          <p:nvPr/>
        </p:nvPicPr>
        <p:blipFill>
          <a:blip r:embed="rId6">
            <a:alphaModFix/>
          </a:blip>
          <a:stretch>
            <a:fillRect/>
          </a:stretch>
        </p:blipFill>
        <p:spPr>
          <a:xfrm>
            <a:off x="6070213" y="1526837"/>
            <a:ext cx="2726825" cy="2933926"/>
          </a:xfrm>
          <a:prstGeom prst="rect">
            <a:avLst/>
          </a:prstGeom>
          <a:noFill/>
          <a:ln>
            <a:noFill/>
          </a:ln>
        </p:spPr>
      </p:pic>
      <p:pic>
        <p:nvPicPr>
          <p:cNvPr id="139" name="Google Shape;139;p20"/>
          <p:cNvPicPr preferRelativeResize="0"/>
          <p:nvPr/>
        </p:nvPicPr>
        <p:blipFill>
          <a:blip r:embed="rId7">
            <a:alphaModFix/>
          </a:blip>
          <a:stretch>
            <a:fillRect/>
          </a:stretch>
        </p:blipFill>
        <p:spPr>
          <a:xfrm>
            <a:off x="6122352" y="1112995"/>
            <a:ext cx="2622550" cy="3761617"/>
          </a:xfrm>
          <a:prstGeom prst="rect">
            <a:avLst/>
          </a:prstGeom>
          <a:noFill/>
          <a:ln>
            <a:noFill/>
          </a:ln>
        </p:spPr>
      </p:pic>
      <p:pic>
        <p:nvPicPr>
          <p:cNvPr id="140" name="Google Shape;140;p20"/>
          <p:cNvPicPr preferRelativeResize="0"/>
          <p:nvPr/>
        </p:nvPicPr>
        <p:blipFill>
          <a:blip r:embed="rId8">
            <a:alphaModFix/>
          </a:blip>
          <a:stretch>
            <a:fillRect/>
          </a:stretch>
        </p:blipFill>
        <p:spPr>
          <a:xfrm>
            <a:off x="5920738" y="1668463"/>
            <a:ext cx="3025800" cy="2798865"/>
          </a:xfrm>
          <a:prstGeom prst="rect">
            <a:avLst/>
          </a:prstGeom>
          <a:noFill/>
          <a:ln>
            <a:noFill/>
          </a:ln>
        </p:spPr>
      </p:pic>
      <p:pic>
        <p:nvPicPr>
          <p:cNvPr id="141" name="Google Shape;141;p20"/>
          <p:cNvPicPr preferRelativeResize="0"/>
          <p:nvPr/>
        </p:nvPicPr>
        <p:blipFill rotWithShape="1">
          <a:blip r:embed="rId9">
            <a:alphaModFix/>
          </a:blip>
          <a:srcRect r="14965"/>
          <a:stretch/>
        </p:blipFill>
        <p:spPr>
          <a:xfrm>
            <a:off x="5920750" y="1914881"/>
            <a:ext cx="3025800" cy="2157832"/>
          </a:xfrm>
          <a:prstGeom prst="rect">
            <a:avLst/>
          </a:prstGeom>
          <a:noFill/>
          <a:ln>
            <a:noFill/>
          </a:ln>
        </p:spPr>
      </p:pic>
      <p:pic>
        <p:nvPicPr>
          <p:cNvPr id="142" name="Google Shape;142;p20"/>
          <p:cNvPicPr preferRelativeResize="0"/>
          <p:nvPr/>
        </p:nvPicPr>
        <p:blipFill>
          <a:blip r:embed="rId10">
            <a:alphaModFix/>
          </a:blip>
          <a:stretch>
            <a:fillRect/>
          </a:stretch>
        </p:blipFill>
        <p:spPr>
          <a:xfrm>
            <a:off x="6275062" y="1189498"/>
            <a:ext cx="2573025" cy="3608612"/>
          </a:xfrm>
          <a:prstGeom prst="rect">
            <a:avLst/>
          </a:prstGeom>
          <a:noFill/>
          <a:ln>
            <a:noFill/>
          </a:ln>
        </p:spPr>
      </p:pic>
      <p:sp>
        <p:nvSpPr>
          <p:cNvPr id="143" name="Google Shape;143;p20"/>
          <p:cNvSpPr/>
          <p:nvPr/>
        </p:nvSpPr>
        <p:spPr>
          <a:xfrm rot="-5396976">
            <a:off x="7948101" y="4764512"/>
            <a:ext cx="341100" cy="408300"/>
          </a:xfrm>
          <a:prstGeom prst="rightArrow">
            <a:avLst>
              <a:gd name="adj1" fmla="val 50000"/>
              <a:gd name="adj2" fmla="val 50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par>
                                <p:cTn id="8" presetID="10" presetClass="entr" presetSubtype="0"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1000"/>
                                        <p:tgtEl>
                                          <p:spTgt spid="1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138"/>
                                        </p:tgtEl>
                                      </p:cBhvr>
                                    </p:animEffect>
                                    <p:set>
                                      <p:cBhvr>
                                        <p:cTn id="15" dur="1" fill="hold">
                                          <p:stCondLst>
                                            <p:cond delay="1000"/>
                                          </p:stCondLst>
                                        </p:cTn>
                                        <p:tgtEl>
                                          <p:spTgt spid="13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3"/>
                                        </p:tgtEl>
                                        <p:attrNameLst>
                                          <p:attrName>style.visibility</p:attrName>
                                        </p:attrNameLst>
                                      </p:cBhvr>
                                      <p:to>
                                        <p:strVal val="visible"/>
                                      </p:to>
                                    </p:set>
                                    <p:animEffect transition="in" filter="fade">
                                      <p:cBhvr>
                                        <p:cTn id="18" dur="1000"/>
                                        <p:tgtEl>
                                          <p:spTgt spid="133"/>
                                        </p:tgtEl>
                                      </p:cBhvr>
                                    </p:animEffect>
                                  </p:childTnLst>
                                </p:cTn>
                              </p:par>
                              <p:par>
                                <p:cTn id="19" presetID="10" presetClass="entr" presetSubtype="0"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animEffect transition="in" filter="fade">
                                      <p:cBhvr>
                                        <p:cTn id="21" dur="1000"/>
                                        <p:tgtEl>
                                          <p:spTgt spid="134"/>
                                        </p:tgtEl>
                                      </p:cBhvr>
                                    </p:animEffect>
                                  </p:childTnLst>
                                </p:cTn>
                              </p:par>
                              <p:par>
                                <p:cTn id="22" presetID="10" presetClass="entr" presetSubtype="0" fill="hold" nodeType="with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fade">
                                      <p:cBhvr>
                                        <p:cTn id="24" dur="1000"/>
                                        <p:tgtEl>
                                          <p:spTgt spid="1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00"/>
                                        <p:tgtEl>
                                          <p:spTgt spid="139"/>
                                        </p:tgtEl>
                                      </p:cBhvr>
                                    </p:animEffect>
                                    <p:set>
                                      <p:cBhvr>
                                        <p:cTn id="29" dur="1" fill="hold">
                                          <p:stCondLst>
                                            <p:cond delay="1000"/>
                                          </p:stCondLst>
                                        </p:cTn>
                                        <p:tgtEl>
                                          <p:spTgt spid="139"/>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40"/>
                                        </p:tgtEl>
                                        <p:attrNameLst>
                                          <p:attrName>style.visibility</p:attrName>
                                        </p:attrNameLst>
                                      </p:cBhvr>
                                      <p:to>
                                        <p:strVal val="visible"/>
                                      </p:to>
                                    </p:set>
                                    <p:animEffect transition="in" filter="fade">
                                      <p:cBhvr>
                                        <p:cTn id="32" dur="1000"/>
                                        <p:tgtEl>
                                          <p:spTgt spid="1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140"/>
                                        </p:tgtEl>
                                      </p:cBhvr>
                                    </p:animEffect>
                                    <p:set>
                                      <p:cBhvr>
                                        <p:cTn id="37" dur="1" fill="hold">
                                          <p:stCondLst>
                                            <p:cond delay="1000"/>
                                          </p:stCondLst>
                                        </p:cTn>
                                        <p:tgtEl>
                                          <p:spTgt spid="140"/>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fade">
                                      <p:cBhvr>
                                        <p:cTn id="40" dur="1000"/>
                                        <p:tgtEl>
                                          <p:spTgt spid="141"/>
                                        </p:tgtEl>
                                      </p:cBhvr>
                                    </p:animEffect>
                                  </p:childTnLst>
                                </p:cTn>
                              </p:par>
                              <p:par>
                                <p:cTn id="41" presetID="10" presetClass="entr" presetSubtype="0" fill="hold" nodeType="with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1000"/>
                                        <p:tgtEl>
                                          <p:spTgt spid="13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1000"/>
                                        <p:tgtEl>
                                          <p:spTgt spid="141"/>
                                        </p:tgtEl>
                                      </p:cBhvr>
                                    </p:animEffect>
                                    <p:set>
                                      <p:cBhvr>
                                        <p:cTn id="48" dur="1" fill="hold">
                                          <p:stCondLst>
                                            <p:cond delay="1000"/>
                                          </p:stCondLst>
                                        </p:cTn>
                                        <p:tgtEl>
                                          <p:spTgt spid="141"/>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42"/>
                                        </p:tgtEl>
                                        <p:attrNameLst>
                                          <p:attrName>style.visibility</p:attrName>
                                        </p:attrNameLst>
                                      </p:cBhvr>
                                      <p:to>
                                        <p:strVal val="visible"/>
                                      </p:to>
                                    </p:set>
                                    <p:animEffect transition="in" filter="fade">
                                      <p:cBhvr>
                                        <p:cTn id="51" dur="1000"/>
                                        <p:tgtEl>
                                          <p:spTgt spid="142"/>
                                        </p:tgtEl>
                                      </p:cBhvr>
                                    </p:animEffect>
                                  </p:childTnLst>
                                </p:cTn>
                              </p:par>
                              <p:par>
                                <p:cTn id="52" presetID="10" presetClass="entr" presetSubtype="0" fill="hold" nodeType="with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childTnLst>
                                </p:cTn>
                              </p:par>
                              <p:par>
                                <p:cTn id="55" presetID="10" presetClass="entr" presetSubtype="0" fill="hold" nodeType="withEffect">
                                  <p:stCondLst>
                                    <p:cond delay="0"/>
                                  </p:stCondLst>
                                  <p:childTnLst>
                                    <p:set>
                                      <p:cBhvr>
                                        <p:cTn id="56" dur="1" fill="hold">
                                          <p:stCondLst>
                                            <p:cond delay="0"/>
                                          </p:stCondLst>
                                        </p:cTn>
                                        <p:tgtEl>
                                          <p:spTgt spid="137"/>
                                        </p:tgtEl>
                                        <p:attrNameLst>
                                          <p:attrName>style.visibility</p:attrName>
                                        </p:attrNameLst>
                                      </p:cBhvr>
                                      <p:to>
                                        <p:strVal val="visible"/>
                                      </p:to>
                                    </p:set>
                                    <p:animEffect transition="in" filter="fade">
                                      <p:cBhvr>
                                        <p:cTn id="57" dur="1000"/>
                                        <p:tgtEl>
                                          <p:spTgt spid="13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1700"/>
                                        <p:tgtEl>
                                          <p:spTgt spid="142"/>
                                        </p:tgtEl>
                                      </p:cBhvr>
                                    </p:animEffect>
                                    <p:set>
                                      <p:cBhvr>
                                        <p:cTn id="62" dur="1" fill="hold">
                                          <p:stCondLst>
                                            <p:cond delay="1700"/>
                                          </p:stCondLst>
                                        </p:cTn>
                                        <p:tgtEl>
                                          <p:spTgt spid="142"/>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1000"/>
                                        <p:tgtEl>
                                          <p:spTgt spid="143"/>
                                        </p:tgtEl>
                                      </p:cBhvr>
                                    </p:animEffect>
                                    <p:set>
                                      <p:cBhvr>
                                        <p:cTn id="65" dur="1" fill="hold">
                                          <p:stCondLst>
                                            <p:cond delay="1000"/>
                                          </p:stCondLst>
                                        </p:cTn>
                                        <p:tgtEl>
                                          <p:spTgt spid="143"/>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fade">
                                      <p:cBhvr>
                                        <p:cTn id="68" dur="1000"/>
                                        <p:tgtEl>
                                          <p:spTgt spid="132"/>
                                        </p:tgtEl>
                                      </p:cBhvr>
                                    </p:animEffect>
                                  </p:childTnLst>
                                </p:cTn>
                              </p:par>
                              <p:par>
                                <p:cTn id="69" presetID="10" presetClass="entr" presetSubtype="0" fill="hold" nodeType="withEffect">
                                  <p:stCondLst>
                                    <p:cond delay="0"/>
                                  </p:stCondLst>
                                  <p:childTnLst>
                                    <p:set>
                                      <p:cBhvr>
                                        <p:cTn id="70" dur="1" fill="hold">
                                          <p:stCondLst>
                                            <p:cond delay="0"/>
                                          </p:stCondLst>
                                        </p:cTn>
                                        <p:tgtEl>
                                          <p:spTgt spid="136"/>
                                        </p:tgtEl>
                                        <p:attrNameLst>
                                          <p:attrName>style.visibility</p:attrName>
                                        </p:attrNameLst>
                                      </p:cBhvr>
                                      <p:to>
                                        <p:strVal val="visible"/>
                                      </p:to>
                                    </p:set>
                                    <p:animEffect transition="in" filter="fade">
                                      <p:cBhvr>
                                        <p:cTn id="71"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Twitter</a:t>
            </a:r>
            <a:endParaRPr/>
          </a:p>
        </p:txBody>
      </p:sp>
      <p:sp>
        <p:nvSpPr>
          <p:cNvPr id="149" name="Google Shape;149;p21"/>
          <p:cNvSpPr txBox="1">
            <a:spLocks noGrp="1"/>
          </p:cNvSpPr>
          <p:nvPr>
            <p:ph type="body" idx="1"/>
          </p:nvPr>
        </p:nvSpPr>
        <p:spPr>
          <a:xfrm>
            <a:off x="226075" y="163955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Make sure you have a </a:t>
            </a:r>
            <a:r>
              <a:rPr lang="en" b="1" u="sng"/>
              <a:t>campaign </a:t>
            </a:r>
            <a:r>
              <a:rPr lang="en" b="1"/>
              <a:t>twitter profile set up</a:t>
            </a:r>
            <a:endParaRPr/>
          </a:p>
          <a:p>
            <a:pPr marL="0" lvl="0" indent="0" algn="l" rtl="0">
              <a:spcBef>
                <a:spcPts val="1600"/>
              </a:spcBef>
              <a:spcAft>
                <a:spcPts val="0"/>
              </a:spcAft>
              <a:buNone/>
            </a:pPr>
            <a:r>
              <a:rPr lang="en" b="1"/>
              <a:t>Audience</a:t>
            </a:r>
            <a:endParaRPr b="1"/>
          </a:p>
          <a:p>
            <a:pPr marL="457200" lvl="0" indent="-304800" algn="l" rtl="0">
              <a:spcBef>
                <a:spcPts val="1600"/>
              </a:spcBef>
              <a:spcAft>
                <a:spcPts val="0"/>
              </a:spcAft>
              <a:buSzPts val="1200"/>
              <a:buChar char="●"/>
            </a:pPr>
            <a:r>
              <a:rPr lang="en"/>
              <a:t>Narrow audience - politically interested,    media consumers</a:t>
            </a:r>
            <a:endParaRPr/>
          </a:p>
          <a:p>
            <a:pPr marL="457200" lvl="0" indent="-304800" algn="l" rtl="0">
              <a:spcBef>
                <a:spcPts val="0"/>
              </a:spcBef>
              <a:spcAft>
                <a:spcPts val="0"/>
              </a:spcAft>
              <a:buSzPts val="1200"/>
              <a:buChar char="●"/>
            </a:pPr>
            <a:r>
              <a:rPr lang="en"/>
              <a:t>Less rooted in geography- you may reach few or no target voters</a:t>
            </a:r>
            <a:endParaRPr/>
          </a:p>
        </p:txBody>
      </p:sp>
      <p:sp>
        <p:nvSpPr>
          <p:cNvPr id="150" name="Google Shape;150;p21"/>
          <p:cNvSpPr/>
          <p:nvPr/>
        </p:nvSpPr>
        <p:spPr>
          <a:xfrm>
            <a:off x="3367850" y="543200"/>
            <a:ext cx="4955100" cy="661200"/>
          </a:xfrm>
          <a:prstGeom prst="rect">
            <a:avLst/>
          </a:prstGeom>
          <a:solidFill>
            <a:srgbClr val="1FA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rgbClr val="FFFFFF"/>
                </a:solidFill>
                <a:latin typeface="Montserrat"/>
                <a:ea typeface="Montserrat"/>
                <a:cs typeface="Montserrat"/>
                <a:sym typeface="Montserrat"/>
              </a:rPr>
              <a:t>Ways to Amplify Your Message on Twitter</a:t>
            </a:r>
            <a:endParaRPr sz="1500" b="1">
              <a:solidFill>
                <a:srgbClr val="FFFFFF"/>
              </a:solidFill>
              <a:latin typeface="Montserrat"/>
              <a:ea typeface="Montserrat"/>
              <a:cs typeface="Montserrat"/>
              <a:sym typeface="Montserrat"/>
            </a:endParaRPr>
          </a:p>
        </p:txBody>
      </p:sp>
      <p:sp>
        <p:nvSpPr>
          <p:cNvPr id="151" name="Google Shape;151;p21"/>
          <p:cNvSpPr txBox="1">
            <a:spLocks noGrp="1"/>
          </p:cNvSpPr>
          <p:nvPr>
            <p:ph type="body" idx="1"/>
          </p:nvPr>
        </p:nvSpPr>
        <p:spPr>
          <a:xfrm>
            <a:off x="3367850" y="1639550"/>
            <a:ext cx="2808000" cy="382200"/>
          </a:xfrm>
          <a:prstGeom prst="rect">
            <a:avLst/>
          </a:prstGeom>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2"/>
              </a:buClr>
              <a:buSzPts val="1200"/>
              <a:buChar char="●"/>
            </a:pPr>
            <a:r>
              <a:rPr lang="en" b="1">
                <a:solidFill>
                  <a:schemeClr val="dk2"/>
                </a:solidFill>
              </a:rPr>
              <a:t>Keep it #nhpolitics</a:t>
            </a:r>
            <a:endParaRPr>
              <a:solidFill>
                <a:schemeClr val="dk2"/>
              </a:solidFill>
            </a:endParaRPr>
          </a:p>
        </p:txBody>
      </p:sp>
      <p:sp>
        <p:nvSpPr>
          <p:cNvPr id="152" name="Google Shape;152;p21"/>
          <p:cNvSpPr txBox="1">
            <a:spLocks noGrp="1"/>
          </p:cNvSpPr>
          <p:nvPr>
            <p:ph type="body" idx="1"/>
          </p:nvPr>
        </p:nvSpPr>
        <p:spPr>
          <a:xfrm>
            <a:off x="3367850" y="2876788"/>
            <a:ext cx="2808000" cy="382200"/>
          </a:xfrm>
          <a:prstGeom prst="rect">
            <a:avLst/>
          </a:prstGeom>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2"/>
              </a:buClr>
              <a:buSzPts val="1200"/>
              <a:buChar char="●"/>
            </a:pPr>
            <a:r>
              <a:rPr lang="en" b="1">
                <a:solidFill>
                  <a:schemeClr val="dk2"/>
                </a:solidFill>
              </a:rPr>
              <a:t>Share stories from the trial</a:t>
            </a:r>
            <a:endParaRPr b="1">
              <a:solidFill>
                <a:schemeClr val="dk2"/>
              </a:solidFill>
            </a:endParaRPr>
          </a:p>
        </p:txBody>
      </p:sp>
      <p:sp>
        <p:nvSpPr>
          <p:cNvPr id="153" name="Google Shape;153;p21"/>
          <p:cNvSpPr txBox="1">
            <a:spLocks noGrp="1"/>
          </p:cNvSpPr>
          <p:nvPr>
            <p:ph type="body" idx="1"/>
          </p:nvPr>
        </p:nvSpPr>
        <p:spPr>
          <a:xfrm>
            <a:off x="3367850" y="3515563"/>
            <a:ext cx="2808000" cy="382200"/>
          </a:xfrm>
          <a:prstGeom prst="rect">
            <a:avLst/>
          </a:prstGeom>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2"/>
              </a:buClr>
              <a:buSzPts val="1200"/>
              <a:buChar char="●"/>
            </a:pPr>
            <a:r>
              <a:rPr lang="en" b="1">
                <a:solidFill>
                  <a:schemeClr val="dk2"/>
                </a:solidFill>
              </a:rPr>
              <a:t>Comment on state issues</a:t>
            </a:r>
            <a:endParaRPr b="1">
              <a:solidFill>
                <a:schemeClr val="dk2"/>
              </a:solidFill>
            </a:endParaRPr>
          </a:p>
        </p:txBody>
      </p:sp>
      <p:sp>
        <p:nvSpPr>
          <p:cNvPr id="154" name="Google Shape;154;p21"/>
          <p:cNvSpPr txBox="1">
            <a:spLocks noGrp="1"/>
          </p:cNvSpPr>
          <p:nvPr>
            <p:ph type="body" idx="1"/>
          </p:nvPr>
        </p:nvSpPr>
        <p:spPr>
          <a:xfrm>
            <a:off x="3367850" y="4154325"/>
            <a:ext cx="2808000" cy="382200"/>
          </a:xfrm>
          <a:prstGeom prst="rect">
            <a:avLst/>
          </a:prstGeom>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2"/>
              </a:buClr>
              <a:buSzPts val="1200"/>
              <a:buChar char="●"/>
            </a:pPr>
            <a:r>
              <a:rPr lang="en" b="1">
                <a:solidFill>
                  <a:schemeClr val="dk2"/>
                </a:solidFill>
              </a:rPr>
              <a:t>Always be fundraising...</a:t>
            </a:r>
            <a:endParaRPr b="1">
              <a:solidFill>
                <a:schemeClr val="dk2"/>
              </a:solidFill>
            </a:endParaRPr>
          </a:p>
        </p:txBody>
      </p:sp>
      <p:sp>
        <p:nvSpPr>
          <p:cNvPr id="155" name="Google Shape;155;p21"/>
          <p:cNvSpPr txBox="1">
            <a:spLocks noGrp="1"/>
          </p:cNvSpPr>
          <p:nvPr>
            <p:ph type="body" idx="1"/>
          </p:nvPr>
        </p:nvSpPr>
        <p:spPr>
          <a:xfrm>
            <a:off x="3367850" y="2258175"/>
            <a:ext cx="2808000" cy="382200"/>
          </a:xfrm>
          <a:prstGeom prst="rect">
            <a:avLst/>
          </a:prstGeom>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2"/>
              </a:buClr>
              <a:buSzPts val="1200"/>
              <a:buChar char="●"/>
            </a:pPr>
            <a:r>
              <a:rPr lang="en" b="1">
                <a:solidFill>
                  <a:schemeClr val="dk2"/>
                </a:solidFill>
              </a:rPr>
              <a:t>Show yourself working!</a:t>
            </a:r>
            <a:endParaRPr b="1">
              <a:solidFill>
                <a:schemeClr val="dk2"/>
              </a:solidFill>
            </a:endParaRPr>
          </a:p>
        </p:txBody>
      </p:sp>
      <p:pic>
        <p:nvPicPr>
          <p:cNvPr id="156" name="Google Shape;156;p21"/>
          <p:cNvPicPr preferRelativeResize="0"/>
          <p:nvPr/>
        </p:nvPicPr>
        <p:blipFill>
          <a:blip r:embed="rId3">
            <a:alphaModFix/>
          </a:blip>
          <a:stretch>
            <a:fillRect/>
          </a:stretch>
        </p:blipFill>
        <p:spPr>
          <a:xfrm>
            <a:off x="6135451" y="1978775"/>
            <a:ext cx="3043325" cy="2178159"/>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1020</Words>
  <Application>Microsoft Macintosh PowerPoint</Application>
  <PresentationFormat>On-screen Show (16:9)</PresentationFormat>
  <Paragraphs>129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Montserrat</vt:lpstr>
      <vt:lpstr>Roboto</vt:lpstr>
      <vt:lpstr>Arial</vt:lpstr>
      <vt:lpstr>Material</vt:lpstr>
      <vt:lpstr>Digital Messaging Workshop</vt:lpstr>
      <vt:lpstr>Welcome, candidates!</vt:lpstr>
      <vt:lpstr>Digital Messaging Workshop</vt:lpstr>
      <vt:lpstr>Table Setting </vt:lpstr>
      <vt:lpstr>Digital Messaging</vt:lpstr>
      <vt:lpstr>Social Media </vt:lpstr>
      <vt:lpstr>Do!</vt:lpstr>
      <vt:lpstr>Facebook</vt:lpstr>
      <vt:lpstr>Twitter</vt:lpstr>
      <vt:lpstr>Websites  &amp;  Instagram </vt:lpstr>
      <vt:lpstr>Intro to Facebook Advertising</vt:lpstr>
      <vt:lpstr>Intro to Campaign Logo &amp; Design</vt:lpstr>
      <vt:lpstr>PowerPoint Presentation</vt:lpstr>
      <vt:lpstr>Breakout Session</vt:lpstr>
      <vt:lpstr>Social Media Calendar &amp; Digi Tools</vt:lpstr>
      <vt:lpstr>Questions?</vt:lpstr>
      <vt:lpstr>PowerPoint Presentation</vt:lpstr>
      <vt:lpstr>Coming Soon:  Our intro to Canva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Messaging Workshop</dc:title>
  <cp:lastModifiedBy>robert claflin</cp:lastModifiedBy>
  <cp:revision>2</cp:revision>
  <cp:lastPrinted>2021-08-22T19:20:06Z</cp:lastPrinted>
  <dcterms:modified xsi:type="dcterms:W3CDTF">2021-08-22T19:20:22Z</dcterms:modified>
</cp:coreProperties>
</file>